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media/image56.png" ContentType="image/png"/>
  <Override PartName="/ppt/media/image39.png" ContentType="image/png"/>
  <Override PartName="/ppt/media/image7.png" ContentType="image/png"/>
  <Override PartName="/ppt/media/image16.png" ContentType="image/png"/>
  <Override PartName="/ppt/media/image47.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15.png" ContentType="image/png"/>
  <Override PartName="/ppt/media/image30.png" ContentType="image/png"/>
  <Override PartName="/ppt/media/image37.png" ContentType="image/png"/>
  <Override PartName="/ppt/media/image5.png" ContentType="image/png"/>
  <Override PartName="/ppt/media/image14.png" ContentType="image/png"/>
  <Override PartName="/ppt/media/image34.png" ContentType="image/png"/>
  <Override PartName="/ppt/media/image2.png" ContentType="image/png"/>
  <Override PartName="/ppt/media/image25.png" ContentType="image/png"/>
  <Override PartName="/ppt/media/image29.png" ContentType="image/png"/>
  <Override PartName="/ppt/media/image27.png" ContentType="image/png"/>
  <Override PartName="/ppt/media/image26.png" ContentType="image/png"/>
  <Override PartName="/ppt/media/image24.png" ContentType="image/png"/>
  <Override PartName="/ppt/media/image59.png" ContentType="image/png"/>
  <Override PartName="/ppt/media/image22.png" ContentType="image/png"/>
  <Override PartName="/ppt/media/image60.png" ContentType="image/png"/>
  <Override PartName="/ppt/media/image23.png" ContentType="image/png"/>
  <Override PartName="/ppt/media/image58.png" ContentType="image/png"/>
  <Override PartName="/ppt/media/image21.png" ContentType="image/png"/>
  <Override PartName="/ppt/media/image19.png" ContentType="image/png"/>
  <Override PartName="/ppt/media/image17.png" ContentType="image/png"/>
  <Override PartName="/ppt/media/image8.png" ContentType="image/png"/>
  <Override PartName="/ppt/media/image20.png" ContentType="image/png"/>
  <Override PartName="/ppt/media/image57.png" ContentType="image/png"/>
  <Override PartName="/ppt/media/image18.png" ContentType="image/png"/>
  <Override PartName="/ppt/media/image12.jpeg" ContentType="image/jpeg"/>
  <Override PartName="/ppt/media/image9.png" ContentType="image/png"/>
  <Override PartName="/ppt/media/image28.png" ContentType="image/png"/>
  <Override PartName="/ppt/media/image11.jpeg" ContentType="image/jpeg"/>
  <Override PartName="/ppt/media/image52.png" ContentType="image/png"/>
  <Override PartName="/ppt/media/image36.png" ContentType="image/png"/>
  <Override PartName="/ppt/media/image4.png" ContentType="image/png"/>
  <Override PartName="/ppt/media/image13.png" ContentType="image/png"/>
  <Override PartName="/ppt/media/image31.png" ContentType="image/png"/>
  <Override PartName="/ppt/media/image32.png" ContentType="image/png"/>
  <Override PartName="/ppt/media/image35.png" ContentType="image/png"/>
  <Override PartName="/ppt/media/image40.png" ContentType="image/png"/>
  <Override PartName="/ppt/media/image3.jpeg" ContentType="image/jpe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49.png" ContentType="image/png"/>
  <Override PartName="/ppt/media/image50.png" ContentType="image/png"/>
  <Override PartName="/ppt/media/image51.png" ContentType="image/png"/>
  <Override PartName="/ppt/media/image53.png" ContentType="image/png"/>
  <Override PartName="/ppt/media/image54.png" ContentType="image/png"/>
  <Override PartName="/ppt/media/image5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16.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7.xml.rels" ContentType="application/vnd.openxmlformats-package.relationships+xml"/>
  <Override PartName="/ppt/slides/_rels/slide2.xml.rels" ContentType="application/vnd.openxmlformats-package.relationships+xml"/>
  <Override PartName="/ppt/slides/_rels/slide38.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slide38.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5.xml.rels" ContentType="application/vnd.openxmlformats-package.relationships+xml"/>
  <Override PartName="/ppt/notesSlides/_rels/notesSlide30.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29.xml.rels" ContentType="application/vnd.openxmlformats-package.relationships+xml"/>
  <Override PartName="/ppt/notesSlides/_rels/notesSlide24.xml.rels" ContentType="application/vnd.openxmlformats-package.relationships+xml"/>
  <Override PartName="/ppt/notesSlides/_rels/notesSlide9.xml.rels" ContentType="application/vnd.openxmlformats-package.relationships+xml"/>
  <Override PartName="/ppt/notesSlides/_rels/notesSlide22.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1.xml.rels" ContentType="application/vnd.openxmlformats-package.relationships+xml"/>
  <Override PartName="/ppt/notesSlides/_rels/notesSlide19.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30.xml" ContentType="application/vnd.openxmlformats-officedocument.presentationml.notesSlide+xml"/>
  <Override PartName="/ppt/notesSlides/notesSlide2.xml" ContentType="application/vnd.openxmlformats-officedocument.presentationml.notesSlide+xml"/>
  <Override PartName="/ppt/notesSlides/notesSlide16.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c</a:t>
            </a:r>
            <a:r>
              <a:rPr b="0" lang="en-US" sz="2000" spc="-1" strike="noStrike">
                <a:solidFill>
                  <a:srgbClr val="000000"/>
                </a:solidFill>
                <a:latin typeface="Arial"/>
              </a:rPr>
              <a:t>k</a:t>
            </a:r>
            <a:r>
              <a:rPr b="0" lang="en-US" sz="2000" spc="-1" strike="noStrike">
                <a:solidFill>
                  <a:srgbClr val="000000"/>
                </a:solidFill>
                <a:latin typeface="Arial"/>
              </a:rPr>
              <a:t> </a:t>
            </a:r>
            <a:r>
              <a:rPr b="0" lang="en-US" sz="2000" spc="-1" strike="noStrike">
                <a:solidFill>
                  <a:srgbClr val="000000"/>
                </a:solidFill>
                <a:latin typeface="Arial"/>
              </a:rPr>
              <a:t>t</a:t>
            </a:r>
            <a:r>
              <a:rPr b="0" lang="en-US" sz="2000" spc="-1" strike="noStrike">
                <a:solidFill>
                  <a:srgbClr val="000000"/>
                </a:solidFill>
                <a:latin typeface="Arial"/>
              </a:rPr>
              <a:t>o</a:t>
            </a:r>
            <a:r>
              <a:rPr b="0" lang="en-US" sz="2000" spc="-1" strike="noStrike">
                <a:solidFill>
                  <a:srgbClr val="000000"/>
                </a:solidFill>
                <a:latin typeface="Arial"/>
              </a:rPr>
              <a:t> </a:t>
            </a:r>
            <a:r>
              <a:rPr b="0" lang="en-US" sz="2000" spc="-1" strike="noStrike">
                <a:solidFill>
                  <a:srgbClr val="000000"/>
                </a:solidFill>
                <a:latin typeface="Arial"/>
              </a:rPr>
              <a:t>e</a:t>
            </a:r>
            <a:r>
              <a:rPr b="0" lang="en-US" sz="2000" spc="-1" strike="noStrike">
                <a:solidFill>
                  <a:srgbClr val="000000"/>
                </a:solidFill>
                <a:latin typeface="Arial"/>
              </a:rPr>
              <a:t>d</a:t>
            </a:r>
            <a:r>
              <a:rPr b="0" lang="en-US" sz="2000" spc="-1" strike="noStrike">
                <a:solidFill>
                  <a:srgbClr val="000000"/>
                </a:solidFill>
                <a:latin typeface="Arial"/>
              </a:rPr>
              <a:t>i</a:t>
            </a:r>
            <a:r>
              <a:rPr b="0" lang="en-US" sz="2000" spc="-1" strike="noStrike">
                <a:solidFill>
                  <a:srgbClr val="000000"/>
                </a:solidFill>
                <a:latin typeface="Arial"/>
              </a:rPr>
              <a:t>t</a:t>
            </a:r>
            <a:r>
              <a:rPr b="0" lang="en-US" sz="2000" spc="-1" strike="noStrike">
                <a:solidFill>
                  <a:srgbClr val="000000"/>
                </a:solidFill>
                <a:latin typeface="Arial"/>
              </a:rPr>
              <a:t> </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n</a:t>
            </a:r>
            <a:r>
              <a:rPr b="0" lang="en-US" sz="2000" spc="-1" strike="noStrike">
                <a:solidFill>
                  <a:srgbClr val="000000"/>
                </a:solidFill>
                <a:latin typeface="Arial"/>
              </a:rPr>
              <a:t>o</a:t>
            </a:r>
            <a:r>
              <a:rPr b="0" lang="en-US" sz="2000" spc="-1" strike="noStrike">
                <a:solidFill>
                  <a:srgbClr val="000000"/>
                </a:solidFill>
                <a:latin typeface="Arial"/>
              </a:rPr>
              <a:t>t</a:t>
            </a:r>
            <a:r>
              <a:rPr b="0" lang="en-US" sz="2000" spc="-1" strike="noStrike">
                <a:solidFill>
                  <a:srgbClr val="000000"/>
                </a:solidFill>
                <a:latin typeface="Arial"/>
              </a:rPr>
              <a:t>e</a:t>
            </a:r>
            <a:r>
              <a:rPr b="0" lang="en-US" sz="2000" spc="-1" strike="noStrike">
                <a:solidFill>
                  <a:srgbClr val="000000"/>
                </a:solidFill>
                <a:latin typeface="Arial"/>
              </a:rPr>
              <a:t>s</a:t>
            </a:r>
            <a:r>
              <a:rPr b="0" lang="en-US" sz="2000" spc="-1" strike="noStrike">
                <a:solidFill>
                  <a:srgbClr val="000000"/>
                </a:solidFill>
                <a:latin typeface="Arial"/>
              </a:rPr>
              <a:t> </a:t>
            </a:r>
            <a:r>
              <a:rPr b="0" lang="en-US" sz="2000" spc="-1" strike="noStrike">
                <a:solidFill>
                  <a:srgbClr val="000000"/>
                </a:solidFill>
                <a:latin typeface="Arial"/>
              </a:rPr>
              <a:t>f</a:t>
            </a:r>
            <a:r>
              <a:rPr b="0" lang="en-US" sz="2000" spc="-1" strike="noStrike">
                <a:solidFill>
                  <a:srgbClr val="000000"/>
                </a:solidFill>
                <a:latin typeface="Arial"/>
              </a:rPr>
              <a:t>o</a:t>
            </a:r>
            <a:r>
              <a:rPr b="0" lang="en-US" sz="2000" spc="-1" strike="noStrike">
                <a:solidFill>
                  <a:srgbClr val="000000"/>
                </a:solidFill>
                <a:latin typeface="Arial"/>
              </a:rPr>
              <a:t>r</a:t>
            </a:r>
            <a:r>
              <a:rPr b="0" lang="en-US" sz="2000" spc="-1" strike="noStrike">
                <a:solidFill>
                  <a:srgbClr val="000000"/>
                </a:solidFill>
                <a:latin typeface="Arial"/>
              </a:rPr>
              <a:t>m</a:t>
            </a:r>
            <a:r>
              <a:rPr b="0" lang="en-US" sz="2000" spc="-1" strike="noStrike">
                <a:solidFill>
                  <a:srgbClr val="000000"/>
                </a:solidFill>
                <a:latin typeface="Arial"/>
              </a:rPr>
              <a:t>a</a:t>
            </a:r>
            <a:r>
              <a:rPr b="0" lang="en-US" sz="2000" spc="-1" strike="noStrike">
                <a:solidFill>
                  <a:srgbClr val="000000"/>
                </a:solidFill>
                <a:latin typeface="Arial"/>
              </a:rPr>
              <a:t>t</a:t>
            </a:r>
            <a:endParaRPr b="0" lang="en-US" sz="2000" spc="-1" strike="noStrike">
              <a:solidFill>
                <a:srgbClr val="000000"/>
              </a:solidFill>
              <a:latin typeface="Arial"/>
            </a:endParaRPr>
          </a:p>
        </p:txBody>
      </p:sp>
      <p:sp>
        <p:nvSpPr>
          <p:cNvPr id="4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4D3507A5-3BE8-42AD-942F-155BC78013C0}"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216000" y="812520"/>
            <a:ext cx="7126560" cy="4008240"/>
          </a:xfrm>
          <a:prstGeom prst="rect">
            <a:avLst/>
          </a:prstGeom>
          <a:ln w="0">
            <a:noFill/>
          </a:ln>
        </p:spPr>
      </p:sp>
      <p:sp>
        <p:nvSpPr>
          <p:cNvPr id="231" name="PlaceHolder 2"/>
          <p:cNvSpPr>
            <a:spLocks noGrp="1"/>
          </p:cNvSpPr>
          <p:nvPr>
            <p:ph type="body"/>
          </p:nvPr>
        </p:nvSpPr>
        <p:spPr>
          <a:xfrm>
            <a:off x="756000" y="5078520"/>
            <a:ext cx="6046920" cy="4816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Good Morning</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Today, Presenting the current progress of my master thesis, which I started almost 2 months ago.</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Topic is the characterization of the virome after liver transplantation</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a:t>
            </a:r>
            <a:r>
              <a:rPr b="0" lang="en-US" sz="2000" spc="-1" strike="noStrike">
                <a:solidFill>
                  <a:srgbClr val="000000"/>
                </a:solidFill>
                <a:latin typeface="Arial"/>
              </a:rPr>
              <a:t>The Taubert Working Group at the MHH were so kind to provide me with liver Sequencing data </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and I am applying VirushunterGatherer to characterize the virome of those samples and maybe find novel viruses.</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Then I am plotting and analysing the output using a small R package I created called Virusparies.</a:t>
            </a:r>
            <a:endParaRPr b="0" lang="en-US" sz="20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216000" y="812520"/>
            <a:ext cx="7126560" cy="4008600"/>
          </a:xfrm>
          <a:prstGeom prst="rect">
            <a:avLst/>
          </a:prstGeom>
          <a:ln w="0">
            <a:noFill/>
          </a:ln>
        </p:spPr>
      </p:sp>
      <p:sp>
        <p:nvSpPr>
          <p:cNvPr id="249"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First I got 9 SRA-Accesions from Chris. Chris analyzed those files already in May.2022 and provided me with the output. I tried to reproduce the results.</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Taubert → liver data. </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Both were analyzed for small dna viruses first</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Taubert small dna is already done.</a:t>
            </a:r>
            <a:endParaRPr b="0" lang="en-US" sz="20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216000" y="812520"/>
            <a:ext cx="7126560" cy="4008600"/>
          </a:xfrm>
          <a:prstGeom prst="rect">
            <a:avLst/>
          </a:prstGeom>
          <a:ln w="0">
            <a:noFill/>
          </a:ln>
        </p:spPr>
      </p:sp>
      <p:sp>
        <p:nvSpPr>
          <p:cNvPr id="251"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1400" spc="-1" strike="noStrike">
                <a:solidFill>
                  <a:srgbClr val="000000"/>
                </a:solidFill>
                <a:latin typeface="Arial"/>
              </a:rPr>
              <a:t>Virushuntergatherer divided to Hunter – performing sensitive homology utilizing profile Hidden Markov Models, 3 filtering steps and taxonomic annotation. Virusgatherer performs iterative assembly using contigs from Hunter as seeds.</a:t>
            </a:r>
            <a:endParaRPr b="0" lang="en-US" sz="1400" spc="-1" strike="noStrike">
              <a:solidFill>
                <a:srgbClr val="000000"/>
              </a:solidFill>
              <a:latin typeface="Arial"/>
            </a:endParaRPr>
          </a:p>
          <a:p>
            <a:pPr marL="216000" indent="-216000">
              <a:lnSpc>
                <a:spcPct val="100000"/>
              </a:lnSpc>
              <a:buNone/>
              <a:tabLst>
                <a:tab algn="l" pos="0"/>
              </a:tabLst>
            </a:pPr>
            <a:r>
              <a:rPr b="0" lang="en-US" sz="1400" spc="-1" strike="noStrike">
                <a:solidFill>
                  <a:srgbClr val="000000"/>
                </a:solidFill>
                <a:latin typeface="Arial"/>
              </a:rPr>
              <a:t>→ </a:t>
            </a:r>
            <a:r>
              <a:rPr b="0" lang="en-US" sz="1400" spc="-1" strike="noStrike">
                <a:solidFill>
                  <a:srgbClr val="000000"/>
                </a:solidFill>
                <a:latin typeface="Arial"/>
              </a:rPr>
              <a:t>Important: Takes both local and SRA Accesions. We updated VhVg to make the filter against host optional. Hittables used for further analysis.</a:t>
            </a:r>
            <a:endParaRPr b="0" lang="en-US" sz="1400" spc="-1" strike="noStrike">
              <a:solidFill>
                <a:srgbClr val="000000"/>
              </a:solidFill>
              <a:latin typeface="Arial"/>
            </a:endParaRPr>
          </a:p>
          <a:p>
            <a:pPr marL="216000" indent="-216000">
              <a:lnSpc>
                <a:spcPct val="100000"/>
              </a:lnSpc>
              <a:buNone/>
              <a:tabLst>
                <a:tab algn="l" pos="0"/>
              </a:tabLst>
            </a:pPr>
            <a:r>
              <a:rPr b="0" lang="en-US" sz="1400" spc="-1" strike="noStrike">
                <a:solidFill>
                  <a:srgbClr val="000000"/>
                </a:solidFill>
                <a:latin typeface="Arial"/>
              </a:rPr>
              <a:t>Analysis = Right generate plots Summary Statistics.</a:t>
            </a:r>
            <a:endParaRPr b="0" lang="en-US" sz="14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216000" y="812520"/>
            <a:ext cx="7126560" cy="4008600"/>
          </a:xfrm>
          <a:prstGeom prst="rect">
            <a:avLst/>
          </a:prstGeom>
          <a:ln w="0">
            <a:noFill/>
          </a:ln>
        </p:spPr>
      </p:sp>
      <p:sp>
        <p:nvSpPr>
          <p:cNvPr id="253"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1300" spc="-1" strike="noStrike">
                <a:solidFill>
                  <a:srgbClr val="000000"/>
                </a:solidFill>
                <a:latin typeface="Arial"/>
              </a:rPr>
              <a:t>I mentioned that I use hittables as Input for further analysis.</a:t>
            </a:r>
            <a:endParaRPr b="0" lang="en-US" sz="1300" spc="-1" strike="noStrike">
              <a:solidFill>
                <a:srgbClr val="000000"/>
              </a:solidFill>
              <a:latin typeface="Arial"/>
            </a:endParaRPr>
          </a:p>
          <a:p>
            <a:pPr marL="216000" indent="-216000">
              <a:lnSpc>
                <a:spcPct val="100000"/>
              </a:lnSpc>
              <a:buNone/>
              <a:tabLst>
                <a:tab algn="l" pos="0"/>
              </a:tabLst>
            </a:pPr>
            <a:r>
              <a:rPr b="0" lang="en-US" sz="1300" spc="-1" strike="noStrike">
                <a:solidFill>
                  <a:srgbClr val="000000"/>
                </a:solidFill>
                <a:latin typeface="Arial"/>
              </a:rPr>
              <a:t>Here you see hittable structure</a:t>
            </a:r>
            <a:endParaRPr b="0" lang="en-US" sz="1300" spc="-1" strike="noStrike">
              <a:solidFill>
                <a:srgbClr val="000000"/>
              </a:solidFill>
              <a:latin typeface="Arial"/>
            </a:endParaRPr>
          </a:p>
          <a:p>
            <a:pPr marL="216000" indent="-216000">
              <a:lnSpc>
                <a:spcPct val="100000"/>
              </a:lnSpc>
              <a:buNone/>
              <a:tabLst>
                <a:tab algn="l" pos="0"/>
              </a:tabLst>
            </a:pPr>
            <a:r>
              <a:rPr b="0" lang="en-US" sz="1300" spc="-1" strike="noStrike">
                <a:solidFill>
                  <a:srgbClr val="000000"/>
                </a:solidFill>
                <a:latin typeface="Arial"/>
              </a:rPr>
              <a:t>→ </a:t>
            </a:r>
            <a:r>
              <a:rPr b="0" lang="en-US" sz="1300" spc="-1" strike="noStrike">
                <a:solidFill>
                  <a:srgbClr val="000000"/>
                </a:solidFill>
                <a:latin typeface="Arial"/>
              </a:rPr>
              <a:t>SRA-run → SRA Acession ID</a:t>
            </a:r>
            <a:endParaRPr b="0" lang="en-US" sz="1300" spc="-1" strike="noStrike">
              <a:solidFill>
                <a:srgbClr val="000000"/>
              </a:solidFill>
              <a:latin typeface="Arial"/>
            </a:endParaRPr>
          </a:p>
          <a:p>
            <a:pPr marL="216000" indent="-216000">
              <a:lnSpc>
                <a:spcPct val="100000"/>
              </a:lnSpc>
              <a:buNone/>
              <a:tabLst>
                <a:tab algn="l" pos="0"/>
              </a:tabLst>
            </a:pPr>
            <a:r>
              <a:rPr b="0" lang="en-US" sz="1300" spc="-1" strike="noStrike">
                <a:solidFill>
                  <a:srgbClr val="000000"/>
                </a:solidFill>
                <a:latin typeface="Arial"/>
              </a:rPr>
              <a:t>→ </a:t>
            </a:r>
            <a:r>
              <a:rPr b="0" lang="en-US" sz="1300" spc="-1" strike="noStrike">
                <a:solidFill>
                  <a:srgbClr val="000000"/>
                </a:solidFill>
                <a:latin typeface="Arial"/>
              </a:rPr>
              <a:t>run_id → FatsQ name.</a:t>
            </a:r>
            <a:endParaRPr b="0" lang="en-US" sz="1300" spc="-1" strike="noStrike">
              <a:solidFill>
                <a:srgbClr val="000000"/>
              </a:solidFill>
              <a:latin typeface="Arial"/>
            </a:endParaRPr>
          </a:p>
          <a:p>
            <a:pPr marL="216000" indent="-216000">
              <a:lnSpc>
                <a:spcPct val="100000"/>
              </a:lnSpc>
              <a:buNone/>
              <a:tabLst>
                <a:tab algn="l" pos="0"/>
              </a:tabLst>
            </a:pPr>
            <a:r>
              <a:rPr b="0" lang="en-US" sz="1300" spc="-1" strike="noStrike">
                <a:solidFill>
                  <a:srgbClr val="000000"/>
                </a:solidFill>
                <a:latin typeface="Arial"/>
              </a:rPr>
              <a:t>→ </a:t>
            </a:r>
            <a:r>
              <a:rPr b="0" lang="en-US" sz="1300" spc="-1" strike="noStrike">
                <a:solidFill>
                  <a:srgbClr val="000000"/>
                </a:solidFill>
                <a:latin typeface="Arial"/>
              </a:rPr>
              <a:t>best-query → name of the best query for the SRA/FASTQ File.</a:t>
            </a:r>
            <a:endParaRPr b="0" lang="en-US" sz="1300" spc="-1" strike="noStrike">
              <a:solidFill>
                <a:srgbClr val="000000"/>
              </a:solidFill>
              <a:latin typeface="Arial"/>
            </a:endParaRPr>
          </a:p>
          <a:p>
            <a:pPr marL="216000" indent="-216000">
              <a:lnSpc>
                <a:spcPct val="100000"/>
              </a:lnSpc>
              <a:buNone/>
              <a:tabLst>
                <a:tab algn="l" pos="0"/>
              </a:tabLst>
            </a:pPr>
            <a:r>
              <a:rPr b="0" lang="en-US" sz="1300" spc="-1" strike="noStrike">
                <a:solidFill>
                  <a:srgbClr val="000000"/>
                </a:solidFill>
                <a:latin typeface="Arial"/>
              </a:rPr>
              <a:t>→ </a:t>
            </a:r>
            <a:r>
              <a:rPr b="0" lang="en-US" sz="1300" spc="-1" strike="noStrike">
                <a:solidFill>
                  <a:srgbClr val="000000"/>
                </a:solidFill>
                <a:latin typeface="Arial"/>
              </a:rPr>
              <a:t>NuM-hits → Number of contigs in a sample mapping against a query.</a:t>
            </a:r>
            <a:endParaRPr b="0" lang="en-US" sz="1300" spc="-1" strike="noStrike">
              <a:solidFill>
                <a:srgbClr val="000000"/>
              </a:solidFill>
              <a:latin typeface="Arial"/>
            </a:endParaRPr>
          </a:p>
          <a:p>
            <a:pPr marL="216000" indent="-216000">
              <a:lnSpc>
                <a:spcPct val="100000"/>
              </a:lnSpc>
              <a:buNone/>
              <a:tabLst>
                <a:tab algn="l" pos="0"/>
              </a:tabLst>
            </a:pPr>
            <a:r>
              <a:rPr b="0" lang="en-US" sz="1300" spc="-1" strike="noStrike">
                <a:solidFill>
                  <a:srgbClr val="000000"/>
                </a:solidFill>
                <a:latin typeface="Arial"/>
              </a:rPr>
              <a:t>→ </a:t>
            </a:r>
            <a:r>
              <a:rPr b="0" lang="en-US" sz="1300" spc="-1" strike="noStrike">
                <a:solidFill>
                  <a:srgbClr val="000000"/>
                </a:solidFill>
                <a:latin typeface="Arial"/>
              </a:rPr>
              <a:t>Best E value and Identity in % in the blast allignment against viral sequences</a:t>
            </a:r>
            <a:endParaRPr b="0" lang="en-US" sz="1300" spc="-1" strike="noStrike">
              <a:solidFill>
                <a:srgbClr val="000000"/>
              </a:solidFill>
              <a:latin typeface="Arial"/>
            </a:endParaRPr>
          </a:p>
          <a:p>
            <a:pPr marL="216000" indent="-216000">
              <a:lnSpc>
                <a:spcPct val="100000"/>
              </a:lnSpc>
              <a:buNone/>
              <a:tabLst>
                <a:tab algn="l" pos="0"/>
              </a:tabLst>
            </a:pPr>
            <a:r>
              <a:rPr b="0" lang="en-US" sz="1300" spc="-1" strike="noStrike">
                <a:solidFill>
                  <a:srgbClr val="000000"/>
                </a:solidFill>
                <a:latin typeface="Arial"/>
              </a:rPr>
              <a:t>→ </a:t>
            </a:r>
            <a:r>
              <a:rPr b="0" lang="en-US" sz="1300" spc="-1" strike="noStrike">
                <a:solidFill>
                  <a:srgbClr val="000000"/>
                </a:solidFill>
                <a:latin typeface="Arial"/>
              </a:rPr>
              <a:t>gatherer : Contig length after assembly.</a:t>
            </a:r>
            <a:endParaRPr b="0" lang="en-US" sz="13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216000" y="812520"/>
            <a:ext cx="7126560" cy="4008600"/>
          </a:xfrm>
          <a:prstGeom prst="rect">
            <a:avLst/>
          </a:prstGeom>
          <a:ln w="0">
            <a:noFill/>
          </a:ln>
        </p:spPr>
      </p:sp>
      <p:sp>
        <p:nvSpPr>
          <p:cNvPr id="255"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To summarize → Reproduced the results for SRA and then started running Taubert data.</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Both for smalldna first.</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Then I generated Plots and summary statistics which I all added as functions in a R package I developed.</a:t>
            </a:r>
            <a:endParaRPr b="0" lang="en-US"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216000" y="812520"/>
            <a:ext cx="7126920" cy="4008960"/>
          </a:xfrm>
          <a:prstGeom prst="rect">
            <a:avLst/>
          </a:prstGeom>
          <a:ln w="0">
            <a:noFill/>
          </a:ln>
        </p:spPr>
      </p:sp>
      <p:sp>
        <p:nvSpPr>
          <p:cNvPr id="25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Ok. Start with SRA results.</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As a reminder: Here I want to reproduce Chris old results from 2022.</a:t>
            </a:r>
            <a:endParaRPr b="0" lang="en-US" sz="20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216000" y="812520"/>
            <a:ext cx="7126920" cy="4008960"/>
          </a:xfrm>
          <a:prstGeom prst="rect">
            <a:avLst/>
          </a:prstGeom>
          <a:ln w="0">
            <a:noFill/>
          </a:ln>
        </p:spPr>
      </p:sp>
      <p:sp>
        <p:nvSpPr>
          <p:cNvPr id="2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On the left you see Chris old results in a plot.</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Plot shows number of SRA runs which have hits for specific group in best_query.</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We had 9 SRA Accesions → meaning 9 files.</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All 9 files find Anello ORF 1.</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First → no hepadna.</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We tried to solve the issue </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Updating the refrence databases we use for filtering</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Making filter 2 optional</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Now I want to present results for both tests.</a:t>
            </a:r>
            <a:endParaRPr b="0" lang="en-US" sz="20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216000" y="812520"/>
            <a:ext cx="7126920" cy="4008960"/>
          </a:xfrm>
          <a:prstGeom prst="rect">
            <a:avLst/>
          </a:prstGeom>
          <a:ln w="0">
            <a:noFill/>
          </a:ln>
        </p:spPr>
      </p:sp>
      <p:sp>
        <p:nvSpPr>
          <p:cNvPr id="26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Update to the filter → Found Hepadna.</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6 datasets find Hepadna not 5.</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Find more Hits over all → Genomo and Gemini have 2 not 1</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More viruses overall.</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Without filter → Also found Hepadna.</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1 more Parvo virus</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Polyoma-LTag</a:t>
            </a:r>
            <a:endParaRPr b="0" lang="en-US" sz="20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216000" y="812520"/>
            <a:ext cx="7126920" cy="4008960"/>
          </a:xfrm>
          <a:prstGeom prst="rect">
            <a:avLst/>
          </a:prstGeom>
          <a:ln w="0">
            <a:noFill/>
          </a:ln>
        </p:spPr>
      </p:sp>
      <p:sp>
        <p:nvSpPr>
          <p:cNvPr id="26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Here you see the summary table for the previous plot.</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I mentioned the new tests find 6 files with hepadna viruses. I wrote a small function to find which sets have hits for a specific virus group.</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here is the exta file.</a:t>
            </a:r>
            <a:endParaRPr b="0" lang="en-US" sz="20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216000" y="812520"/>
            <a:ext cx="7126920" cy="4008960"/>
          </a:xfrm>
          <a:prstGeom prst="rect">
            <a:avLst/>
          </a:prstGeom>
          <a:ln w="0">
            <a:noFill/>
          </a:ln>
        </p:spPr>
      </p:sp>
      <p:sp>
        <p:nvSpPr>
          <p:cNvPr id="26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Then, I plotted how many Hits over all are found for a specific group in best_query.</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New tests find both 4 times more hits</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more viruses.</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Percentage of hits changes</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Due to updated Database.</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Next I wondered why I find Polyoma_Ltag without filter but not with the filter on.</a:t>
            </a:r>
            <a:endParaRPr b="0" lang="en-US" sz="20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216000" y="812520"/>
            <a:ext cx="7126920" cy="4008960"/>
          </a:xfrm>
          <a:prstGeom prst="rect">
            <a:avLst/>
          </a:prstGeom>
          <a:ln w="0">
            <a:noFill/>
          </a:ln>
        </p:spPr>
      </p:sp>
      <p:sp>
        <p:nvSpPr>
          <p:cNvPr id="26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1600" spc="-1" strike="noStrike">
                <a:solidFill>
                  <a:srgbClr val="000000"/>
                </a:solidFill>
                <a:latin typeface="Arial"/>
              </a:rPr>
              <a:t>→ </a:t>
            </a:r>
            <a:r>
              <a:rPr b="0" lang="en-US" sz="1600" spc="-1" strike="noStrike">
                <a:solidFill>
                  <a:srgbClr val="000000"/>
                </a:solidFill>
                <a:latin typeface="Arial"/>
              </a:rPr>
              <a:t>To find that out, I plotted the E-values in a boxplot for each virus group in best_query.</a:t>
            </a:r>
            <a:endParaRPr b="0" lang="en-US" sz="1600" spc="-1" strike="noStrike">
              <a:solidFill>
                <a:srgbClr val="000000"/>
              </a:solidFill>
              <a:latin typeface="Arial"/>
            </a:endParaRPr>
          </a:p>
          <a:p>
            <a:pPr marL="216000" indent="-216000">
              <a:buNone/>
            </a:pPr>
            <a:r>
              <a:rPr b="0" lang="en-US" sz="1600" spc="-1" strike="noStrike">
                <a:solidFill>
                  <a:srgbClr val="000000"/>
                </a:solidFill>
                <a:latin typeface="Arial"/>
              </a:rPr>
              <a:t>→ </a:t>
            </a:r>
            <a:r>
              <a:rPr b="0" lang="en-US" sz="1600" spc="-1" strike="noStrike">
                <a:solidFill>
                  <a:srgbClr val="000000"/>
                </a:solidFill>
                <a:latin typeface="Arial"/>
              </a:rPr>
              <a:t>E values are in -log10(scale).</a:t>
            </a:r>
            <a:endParaRPr b="0" lang="en-US" sz="1600" spc="-1" strike="noStrike">
              <a:solidFill>
                <a:srgbClr val="000000"/>
              </a:solidFill>
              <a:latin typeface="Arial"/>
            </a:endParaRPr>
          </a:p>
          <a:p>
            <a:pPr marL="216000" indent="-216000">
              <a:buNone/>
            </a:pPr>
            <a:r>
              <a:rPr b="0" lang="en-US" sz="1600" spc="-1" strike="noStrike">
                <a:solidFill>
                  <a:srgbClr val="000000"/>
                </a:solidFill>
                <a:latin typeface="Arial"/>
              </a:rPr>
              <a:t>→ </a:t>
            </a:r>
            <a:r>
              <a:rPr b="0" lang="en-US" sz="1600" spc="-1" strike="noStrike">
                <a:solidFill>
                  <a:srgbClr val="000000"/>
                </a:solidFill>
                <a:latin typeface="Arial"/>
              </a:rPr>
              <a:t>you see Hepadna has around 10⁻50</a:t>
            </a:r>
            <a:endParaRPr b="0" lang="en-US" sz="1600" spc="-1" strike="noStrike">
              <a:solidFill>
                <a:srgbClr val="000000"/>
              </a:solidFill>
              <a:latin typeface="Arial"/>
            </a:endParaRPr>
          </a:p>
          <a:p>
            <a:pPr marL="216000" indent="-216000">
              <a:buNone/>
            </a:pPr>
            <a:r>
              <a:rPr b="0" lang="en-US" sz="1600" spc="-1" strike="noStrike">
                <a:solidFill>
                  <a:srgbClr val="000000"/>
                </a:solidFill>
                <a:latin typeface="Arial"/>
              </a:rPr>
              <a:t>→ </a:t>
            </a:r>
            <a:r>
              <a:rPr b="0" lang="en-US" sz="1600" spc="-1" strike="noStrike">
                <a:solidFill>
                  <a:srgbClr val="000000"/>
                </a:solidFill>
                <a:latin typeface="Arial"/>
              </a:rPr>
              <a:t>In test 2: papilloma and parvo above the threshold → False positives.</a:t>
            </a:r>
            <a:endParaRPr b="0" lang="en-US" sz="1600" spc="-1" strike="noStrike">
              <a:solidFill>
                <a:srgbClr val="000000"/>
              </a:solidFill>
              <a:latin typeface="Arial"/>
            </a:endParaRPr>
          </a:p>
          <a:p>
            <a:pPr marL="216000" indent="-216000">
              <a:buNone/>
            </a:pPr>
            <a:r>
              <a:rPr b="0" lang="en-US" sz="1600" spc="-1" strike="noStrike">
                <a:solidFill>
                  <a:srgbClr val="000000"/>
                </a:solidFill>
                <a:latin typeface="Arial"/>
              </a:rPr>
              <a:t>→ </a:t>
            </a:r>
            <a:r>
              <a:rPr b="0" lang="en-US" sz="1600" spc="-1" strike="noStrike">
                <a:solidFill>
                  <a:srgbClr val="000000"/>
                </a:solidFill>
                <a:latin typeface="Arial"/>
              </a:rPr>
              <a:t>Polyoma-Ltag → significant, but really close. Talked to Chris → Sequences similar to host helicase. Might be a false positive.</a:t>
            </a:r>
            <a:endParaRPr b="0" lang="en-US" sz="16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216360" y="812520"/>
            <a:ext cx="7126200" cy="4008240"/>
          </a:xfrm>
          <a:prstGeom prst="rect">
            <a:avLst/>
          </a:prstGeom>
          <a:ln w="0">
            <a:noFill/>
          </a:ln>
        </p:spPr>
      </p:sp>
      <p:sp>
        <p:nvSpPr>
          <p:cNvPr id="233" name="PlaceHolder 2"/>
          <p:cNvSpPr>
            <a:spLocks noGrp="1"/>
          </p:cNvSpPr>
          <p:nvPr>
            <p:ph type="body"/>
          </p:nvPr>
        </p:nvSpPr>
        <p:spPr>
          <a:xfrm>
            <a:off x="756000" y="5078520"/>
            <a:ext cx="6046920" cy="4816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The outline of the presentation</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Follows the classic Paper/ Journal Structure.</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First → Talk about the motivation behind virus discovery.</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Second → Then I want to talk about the history of viral discovery real quick and how it applyes to vhvg.</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Method → Talk about the data and changes made to VhVg. Present the output of VhVg that I used for further analysis.</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Results</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Conclusion and Outlook.</a:t>
            </a:r>
            <a:endParaRPr b="0" lang="en-US" sz="20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216000" y="812520"/>
            <a:ext cx="7126920" cy="4008960"/>
          </a:xfrm>
          <a:prstGeom prst="rect">
            <a:avLst/>
          </a:prstGeom>
          <a:ln w="0">
            <a:noFill/>
          </a:ln>
        </p:spPr>
      </p:sp>
      <p:sp>
        <p:nvSpPr>
          <p:cNvPr id="26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Similar results for the groups.</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larger boxes because more data.</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 </a:t>
            </a:r>
            <a:r>
              <a:rPr b="0" lang="en-US" sz="2000" spc="-1" strike="noStrike">
                <a:solidFill>
                  <a:srgbClr val="000000"/>
                </a:solidFill>
                <a:latin typeface="Arial"/>
              </a:rPr>
              <a:t>both tests returned similar results.</a:t>
            </a:r>
            <a:endParaRPr b="0" lang="en-US" sz="20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216000" y="812520"/>
            <a:ext cx="7126920" cy="4008960"/>
          </a:xfrm>
          <a:prstGeom prst="rect">
            <a:avLst/>
          </a:prstGeom>
          <a:ln w="0">
            <a:noFill/>
          </a:ln>
        </p:spPr>
      </p:sp>
      <p:sp>
        <p:nvSpPr>
          <p:cNvPr id="27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Scatter plot for identity vs E value.</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You see a clear seperation for hepadna.</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In Test 2 and 3 there is more Anelloviruses with higher E-values. That seperation disappears.</a:t>
            </a:r>
            <a:endParaRPr b="0" lang="en-US" sz="20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216000" y="812520"/>
            <a:ext cx="7126920" cy="4008960"/>
          </a:xfrm>
          <a:prstGeom prst="rect">
            <a:avLst/>
          </a:prstGeom>
          <a:ln w="0">
            <a:noFill/>
          </a:ln>
        </p:spPr>
      </p:sp>
      <p:sp>
        <p:nvSpPr>
          <p:cNvPr id="27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So I created faceted scatterplot to see if Hepadna still maps similar to the original data. I want to seperate the Hepadna data from the Anello-dots covering them and see if the pattern is similar.</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It does for both.</a:t>
            </a:r>
            <a:endParaRPr b="0" lang="en-US" sz="2000" spc="-1" strike="noStrike">
              <a:solidFill>
                <a:srgbClr val="000000"/>
              </a:solid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216000" y="812520"/>
            <a:ext cx="7126920" cy="4008960"/>
          </a:xfrm>
          <a:prstGeom prst="rect">
            <a:avLst/>
          </a:prstGeom>
          <a:ln w="0">
            <a:noFill/>
          </a:ln>
        </p:spPr>
      </p:sp>
      <p:sp>
        <p:nvSpPr>
          <p:cNvPr id="27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Old version had a mendatory filter against a host. That was removed here. </a:t>
            </a:r>
            <a:endParaRPr b="0" lang="en-US" sz="2000" spc="-1" strike="noStrike">
              <a:solidFill>
                <a:srgbClr val="000000"/>
              </a:solid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216000" y="812520"/>
            <a:ext cx="7126920" cy="4008960"/>
          </a:xfrm>
          <a:prstGeom prst="rect">
            <a:avLst/>
          </a:prstGeom>
          <a:ln w="0">
            <a:noFill/>
          </a:ln>
        </p:spPr>
      </p:sp>
      <p:sp>
        <p:nvSpPr>
          <p:cNvPr id="27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Cutoff in E value returns the hline</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For contig_len and identity the cutoff filters the data and only plots the data under the threshold.</a:t>
            </a:r>
            <a:endParaRPr b="0" lang="en-US"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216360" y="812520"/>
            <a:ext cx="7126200" cy="4008240"/>
          </a:xfrm>
          <a:prstGeom prst="rect">
            <a:avLst/>
          </a:prstGeom>
          <a:ln w="0">
            <a:noFill/>
          </a:ln>
        </p:spPr>
      </p:sp>
      <p:sp>
        <p:nvSpPr>
          <p:cNvPr id="235"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Start with Intro.</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a:t>
            </a:r>
            <a:r>
              <a:rPr b="1" lang="en-US" sz="2000" spc="-1" strike="noStrike">
                <a:solidFill>
                  <a:srgbClr val="000000"/>
                </a:solidFill>
                <a:latin typeface="Arial"/>
              </a:rPr>
              <a:t>click</a:t>
            </a:r>
            <a:r>
              <a:rPr b="0" lang="en-US" sz="2000" spc="-1" strike="noStrike">
                <a:solidFill>
                  <a:srgbClr val="000000"/>
                </a:solidFill>
                <a:latin typeface="Arial"/>
              </a:rPr>
              <a:t>): Why do we need Virus discovery</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An obvious Reason is the discovery of disease causing viruses → Especially Pandemic causing once (</a:t>
            </a:r>
            <a:r>
              <a:rPr b="1" lang="en-US" sz="2000" spc="-1" strike="noStrike">
                <a:solidFill>
                  <a:srgbClr val="000000"/>
                </a:solidFill>
                <a:latin typeface="Arial"/>
              </a:rPr>
              <a:t>click</a:t>
            </a:r>
            <a:r>
              <a:rPr b="0" lang="en-US" sz="2000" spc="-1" strike="noStrike">
                <a:solidFill>
                  <a:srgbClr val="000000"/>
                </a:solidFill>
                <a:latin typeface="Arial"/>
              </a:rPr>
              <a:t>)</a:t>
            </a:r>
            <a:endParaRPr b="0" lang="en-US" sz="2000" spc="-1" strike="noStrike">
              <a:solidFill>
                <a:srgbClr val="000000"/>
              </a:solid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216000" y="812520"/>
            <a:ext cx="7126920" cy="4008960"/>
          </a:xfrm>
          <a:prstGeom prst="rect">
            <a:avLst/>
          </a:prstGeom>
          <a:ln w="0">
            <a:noFill/>
          </a:ln>
        </p:spPr>
      </p:sp>
      <p:sp>
        <p:nvSpPr>
          <p:cNvPr id="27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I added some customization</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For plots and Tables</a:t>
            </a:r>
            <a:endParaRPr b="0" lang="en-US" sz="2000" spc="-1" strike="noStrike">
              <a:solidFill>
                <a:srgbClr val="000000"/>
              </a:solidFill>
              <a:latin typeface="Arial"/>
            </a:endParaRPr>
          </a:p>
          <a:p>
            <a:pPr marL="216000" indent="-216000">
              <a:buNone/>
            </a:pPr>
            <a:r>
              <a:rPr b="0" lang="en-US" sz="2000" spc="-1" strike="noStrike">
                <a:solidFill>
                  <a:srgbClr val="000000"/>
                </a:solidFill>
                <a:latin typeface="Arial"/>
              </a:rPr>
              <a:t>Colorblind modus.</a:t>
            </a:r>
            <a:endParaRPr b="0" lang="en-US"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216360" y="812520"/>
            <a:ext cx="7126200" cy="4008240"/>
          </a:xfrm>
          <a:prstGeom prst="rect">
            <a:avLst/>
          </a:prstGeom>
          <a:ln w="0">
            <a:noFill/>
          </a:ln>
        </p:spPr>
      </p:sp>
      <p:sp>
        <p:nvSpPr>
          <p:cNvPr id="237"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1000" spc="-1" strike="noStrike">
                <a:solidFill>
                  <a:srgbClr val="000000"/>
                </a:solidFill>
                <a:latin typeface="Arial"/>
              </a:rPr>
              <a:t>And there is a need for Tools and methods for quick and efficient virus discovery.</a:t>
            </a:r>
            <a:endParaRPr b="0" lang="en-US" sz="1000" spc="-1" strike="noStrike">
              <a:solidFill>
                <a:srgbClr val="000000"/>
              </a:solidFill>
              <a:latin typeface="Arial"/>
            </a:endParaRPr>
          </a:p>
          <a:p>
            <a:pPr marL="216000" indent="-216000">
              <a:lnSpc>
                <a:spcPct val="100000"/>
              </a:lnSpc>
              <a:buNone/>
              <a:tabLst>
                <a:tab algn="l" pos="0"/>
              </a:tabLst>
            </a:pPr>
            <a:r>
              <a:rPr b="0" lang="en-US" sz="1000" spc="-1" strike="noStrike">
                <a:solidFill>
                  <a:srgbClr val="000000"/>
                </a:solidFill>
                <a:latin typeface="Arial"/>
              </a:rPr>
              <a:t>Plot of the major pandemic caused by viruses since 1900.</a:t>
            </a:r>
            <a:endParaRPr b="0" lang="en-US" sz="1000" spc="-1" strike="noStrike">
              <a:solidFill>
                <a:srgbClr val="000000"/>
              </a:solidFill>
              <a:latin typeface="Arial"/>
            </a:endParaRPr>
          </a:p>
          <a:p>
            <a:pPr marL="216000" indent="-216000">
              <a:lnSpc>
                <a:spcPct val="100000"/>
              </a:lnSpc>
              <a:buNone/>
              <a:tabLst>
                <a:tab algn="l" pos="0"/>
              </a:tabLst>
            </a:pPr>
            <a:r>
              <a:rPr b="0" lang="en-US" sz="1000" spc="-1" strike="noStrike">
                <a:solidFill>
                  <a:srgbClr val="000000"/>
                </a:solidFill>
                <a:latin typeface="Arial"/>
              </a:rPr>
              <a:t>Spanish Flu caused by Influenza A virus h1n1 → 1918</a:t>
            </a:r>
            <a:endParaRPr b="0" lang="en-US" sz="1000" spc="-1" strike="noStrike">
              <a:solidFill>
                <a:srgbClr val="000000"/>
              </a:solidFill>
              <a:latin typeface="Arial"/>
            </a:endParaRPr>
          </a:p>
          <a:p>
            <a:pPr marL="216000" indent="-216000">
              <a:lnSpc>
                <a:spcPct val="100000"/>
              </a:lnSpc>
              <a:buNone/>
              <a:tabLst>
                <a:tab algn="l" pos="0"/>
              </a:tabLst>
            </a:pPr>
            <a:r>
              <a:rPr b="0" lang="en-US" sz="1000" spc="-1" strike="noStrike">
                <a:solidFill>
                  <a:srgbClr val="000000"/>
                </a:solidFill>
                <a:latin typeface="Arial"/>
              </a:rPr>
              <a:t>Asian Flu pandemic caused by Influenza A virus H2n2 → 1957</a:t>
            </a:r>
            <a:endParaRPr b="0" lang="en-US" sz="1000" spc="-1" strike="noStrike">
              <a:solidFill>
                <a:srgbClr val="000000"/>
              </a:solidFill>
              <a:latin typeface="Arial"/>
            </a:endParaRPr>
          </a:p>
          <a:p>
            <a:pPr marL="216000" indent="-216000">
              <a:lnSpc>
                <a:spcPct val="100000"/>
              </a:lnSpc>
              <a:buNone/>
              <a:tabLst>
                <a:tab algn="l" pos="0"/>
              </a:tabLst>
            </a:pPr>
            <a:r>
              <a:rPr b="0" lang="en-US" sz="1000" spc="-1" strike="noStrike">
                <a:solidFill>
                  <a:srgbClr val="000000"/>
                </a:solidFill>
                <a:latin typeface="Arial"/>
              </a:rPr>
              <a:t>Hong Kong Flu H3N2 → 1968</a:t>
            </a:r>
            <a:endParaRPr b="0" lang="en-US" sz="1000" spc="-1" strike="noStrike">
              <a:solidFill>
                <a:srgbClr val="000000"/>
              </a:solidFill>
              <a:latin typeface="Arial"/>
            </a:endParaRPr>
          </a:p>
          <a:p>
            <a:pPr marL="216000" indent="-216000">
              <a:lnSpc>
                <a:spcPct val="100000"/>
              </a:lnSpc>
              <a:buNone/>
              <a:tabLst>
                <a:tab algn="l" pos="0"/>
              </a:tabLst>
            </a:pPr>
            <a:r>
              <a:rPr b="0" lang="en-US" sz="1000" spc="-1" strike="noStrike">
                <a:solidFill>
                  <a:srgbClr val="000000"/>
                </a:solidFill>
                <a:latin typeface="Arial"/>
              </a:rPr>
              <a:t>HIV → 1981</a:t>
            </a:r>
            <a:endParaRPr b="0" lang="en-US" sz="1000" spc="-1" strike="noStrike">
              <a:solidFill>
                <a:srgbClr val="000000"/>
              </a:solidFill>
              <a:latin typeface="Arial"/>
            </a:endParaRPr>
          </a:p>
          <a:p>
            <a:pPr marL="216000" indent="-216000">
              <a:lnSpc>
                <a:spcPct val="100000"/>
              </a:lnSpc>
              <a:buNone/>
              <a:tabLst>
                <a:tab algn="l" pos="0"/>
              </a:tabLst>
            </a:pPr>
            <a:r>
              <a:rPr b="0" lang="en-US" sz="1000" spc="-1" strike="noStrike">
                <a:solidFill>
                  <a:srgbClr val="000000"/>
                </a:solidFill>
                <a:latin typeface="Arial"/>
              </a:rPr>
              <a:t>BUT (</a:t>
            </a:r>
            <a:r>
              <a:rPr b="1" lang="en-US" sz="1000" spc="-1" strike="noStrike">
                <a:solidFill>
                  <a:srgbClr val="000000"/>
                </a:solidFill>
                <a:latin typeface="Arial"/>
              </a:rPr>
              <a:t>Click</a:t>
            </a:r>
            <a:r>
              <a:rPr b="0" lang="en-US" sz="1000" spc="-1" strike="noStrike">
                <a:solidFill>
                  <a:srgbClr val="000000"/>
                </a:solidFill>
                <a:latin typeface="Arial"/>
              </a:rPr>
              <a:t>)  The frequency of pandemics increased drasticly (</a:t>
            </a:r>
            <a:r>
              <a:rPr b="1" lang="en-US" sz="1000" spc="-1" strike="noStrike">
                <a:solidFill>
                  <a:srgbClr val="000000"/>
                </a:solidFill>
                <a:latin typeface="Arial"/>
              </a:rPr>
              <a:t>Quote</a:t>
            </a:r>
            <a:r>
              <a:rPr b="0" lang="en-US" sz="1000" spc="-1" strike="noStrike">
                <a:solidFill>
                  <a:srgbClr val="000000"/>
                </a:solidFill>
                <a:latin typeface="Arial"/>
              </a:rPr>
              <a:t>)</a:t>
            </a:r>
            <a:endParaRPr b="0" lang="en-US" sz="1000" spc="-1" strike="noStrike">
              <a:solidFill>
                <a:srgbClr val="000000"/>
              </a:solidFill>
              <a:latin typeface="Arial"/>
            </a:endParaRPr>
          </a:p>
          <a:p>
            <a:pPr marL="216000" indent="-216000">
              <a:lnSpc>
                <a:spcPct val="100000"/>
              </a:lnSpc>
              <a:buNone/>
              <a:tabLst>
                <a:tab algn="l" pos="0"/>
              </a:tabLst>
            </a:pPr>
            <a:r>
              <a:rPr b="0" lang="en-US" sz="1000" spc="-1" strike="noStrike">
                <a:solidFill>
                  <a:srgbClr val="000000"/>
                </a:solidFill>
                <a:latin typeface="Arial"/>
              </a:rPr>
              <a:t>enchanced globilazation air travel ncreasing population entering animal habitats.</a:t>
            </a:r>
            <a:endParaRPr b="0" lang="en-US" sz="1000" spc="-1" strike="noStrike">
              <a:solidFill>
                <a:srgbClr val="000000"/>
              </a:solidFill>
              <a:latin typeface="Arial"/>
            </a:endParaRPr>
          </a:p>
          <a:p>
            <a:pPr marL="216000" indent="-216000">
              <a:lnSpc>
                <a:spcPct val="100000"/>
              </a:lnSpc>
              <a:buNone/>
              <a:tabLst>
                <a:tab algn="l" pos="0"/>
              </a:tabLst>
            </a:pPr>
            <a:r>
              <a:rPr b="1" lang="en-US" sz="1000" spc="-1" strike="noStrike">
                <a:solidFill>
                  <a:srgbClr val="000000"/>
                </a:solidFill>
                <a:latin typeface="Arial"/>
              </a:rPr>
              <a:t>Need for Tools that can help identify potential pandemic causing viruses.</a:t>
            </a:r>
            <a:endParaRPr b="0" lang="en-US" sz="1000" spc="-1" strike="noStrike">
              <a:solidFill>
                <a:srgbClr val="000000"/>
              </a:solidFill>
              <a:latin typeface="Arial"/>
            </a:endParaRPr>
          </a:p>
          <a:p>
            <a:pPr marL="216000" indent="-216000">
              <a:lnSpc>
                <a:spcPct val="100000"/>
              </a:lnSpc>
              <a:buNone/>
              <a:tabLst>
                <a:tab algn="l" pos="0"/>
              </a:tabLst>
            </a:pPr>
            <a:r>
              <a:rPr b="1" lang="en-US" sz="1000" spc="-1" strike="noStrike">
                <a:solidFill>
                  <a:srgbClr val="000000"/>
                </a:solidFill>
                <a:latin typeface="Arial"/>
              </a:rPr>
              <a:t>History of virus: Do I find an virus I find in humans in other animals.</a:t>
            </a:r>
            <a:endParaRPr b="0" lang="en-US" sz="1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216360" y="812520"/>
            <a:ext cx="7126200" cy="4008240"/>
          </a:xfrm>
          <a:prstGeom prst="rect">
            <a:avLst/>
          </a:prstGeom>
          <a:ln w="0">
            <a:noFill/>
          </a:ln>
        </p:spPr>
      </p:sp>
      <p:sp>
        <p:nvSpPr>
          <p:cNvPr id="239"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Viruses coming from outside the body are not the only reason why we need virus discovery.</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Everyone here carries 10 to the power of 13 viral particles on us spread across different body sites with high hetereogeneity. </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Those viruses infect our cells or microorganisms on or inside our body.</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Here is another quote from the same paper I use the image from.</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Better Understanding of viral interactions with our body or our microbiome requires the identification of said viruses, which are part of the viral dark matter.</a:t>
            </a:r>
            <a:endParaRPr b="0" lang="en-US" sz="20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216360" y="812520"/>
            <a:ext cx="7126200" cy="4008240"/>
          </a:xfrm>
          <a:prstGeom prst="rect">
            <a:avLst/>
          </a:prstGeom>
          <a:ln w="0">
            <a:noFill/>
          </a:ln>
        </p:spPr>
      </p:sp>
      <p:sp>
        <p:nvSpPr>
          <p:cNvPr id="241"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1400" spc="-1" strike="noStrike">
                <a:solidFill>
                  <a:srgbClr val="000000"/>
                </a:solidFill>
                <a:latin typeface="Arial"/>
              </a:rPr>
              <a:t>We also need viral discovery for Identification of new model organisms and surrogate viruses.The example I want to bring here is hepatitis C. 71 Million people are infected and suffer from liver fibrosis or worse case complete liver failure or liver cancer.Currently treated with direct acting antiviral drug therapry targeting Serine protease, phrospoproteins and polymerase of the virus. Problem is the high cost of the therapy, leading to patients with no health coverage at risk. Opioid Crisis in USA lead to more infections.Need for vaccine.Cant use humans for clinical studies. Chimpanzeese were used. Problem is they are endangered and their use is restricted and in most cases not allowed.New animal models. Surrogate are the George Baker Virus B a positive sence single stranded RNA virus related to HCV flaviridae of genus Hepacivirus.</a:t>
            </a:r>
            <a:endParaRPr b="0" lang="en-US" sz="14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216000" y="812520"/>
            <a:ext cx="7126560" cy="4008600"/>
          </a:xfrm>
          <a:prstGeom prst="rect">
            <a:avLst/>
          </a:prstGeom>
          <a:ln w="0">
            <a:noFill/>
          </a:ln>
        </p:spPr>
      </p:sp>
      <p:sp>
        <p:nvSpPr>
          <p:cNvPr id="243"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1400" spc="-1" strike="noStrike">
                <a:solidFill>
                  <a:srgbClr val="000000"/>
                </a:solidFill>
                <a:latin typeface="Arial"/>
              </a:rPr>
              <a:t>ok. After talking the motivation, I want to talk about the approach used here.</a:t>
            </a:r>
            <a:endParaRPr b="0" lang="en-US" sz="1400" spc="-1" strike="noStrike">
              <a:solidFill>
                <a:srgbClr val="000000"/>
              </a:solidFill>
              <a:latin typeface="Arial"/>
            </a:endParaRPr>
          </a:p>
          <a:p>
            <a:pPr marL="216000" indent="-216000">
              <a:lnSpc>
                <a:spcPct val="100000"/>
              </a:lnSpc>
              <a:buNone/>
              <a:tabLst>
                <a:tab algn="l" pos="0"/>
              </a:tabLst>
            </a:pPr>
            <a:r>
              <a:rPr b="0" lang="en-US" sz="1400" spc="-1" strike="noStrike">
                <a:solidFill>
                  <a:srgbClr val="000000"/>
                </a:solidFill>
                <a:latin typeface="Arial"/>
              </a:rPr>
              <a:t>I borrowed the image from Chris Prasentation. Thanks you for that</a:t>
            </a:r>
            <a:endParaRPr b="0" lang="en-US" sz="1400" spc="-1" strike="noStrike">
              <a:solidFill>
                <a:srgbClr val="000000"/>
              </a:solidFill>
              <a:latin typeface="Arial"/>
            </a:endParaRPr>
          </a:p>
          <a:p>
            <a:pPr marL="216000" indent="-216000">
              <a:lnSpc>
                <a:spcPct val="100000"/>
              </a:lnSpc>
              <a:buNone/>
              <a:tabLst>
                <a:tab algn="l" pos="0"/>
              </a:tabLst>
            </a:pPr>
            <a:r>
              <a:rPr b="0" lang="en-US" sz="1400" spc="-1" strike="noStrike">
                <a:solidFill>
                  <a:srgbClr val="000000"/>
                </a:solidFill>
                <a:latin typeface="Arial"/>
              </a:rPr>
              <a:t>Viral discovery started with Dmitry Ivanovsky. He liqudized tabacco plants with tabacco mosaic disease and ran it through a filter which held back bacteria. Then he used the filtered liquid on new plants and discovered that they also develop the disease. Thats how the tabacco virus was first discovered. Actual characterization of viruses happened with later technologies. X-ray cristallography allows structure analysis and Sequencing technologies allowed for indetification on nucleotide level.</a:t>
            </a:r>
            <a:endParaRPr b="0" lang="en-US" sz="1400" spc="-1" strike="noStrike">
              <a:solidFill>
                <a:srgbClr val="000000"/>
              </a:solidFill>
              <a:latin typeface="Arial"/>
            </a:endParaRPr>
          </a:p>
          <a:p>
            <a:pPr marL="216000" indent="-216000">
              <a:lnSpc>
                <a:spcPct val="100000"/>
              </a:lnSpc>
              <a:buNone/>
              <a:tabLst>
                <a:tab algn="l" pos="0"/>
              </a:tabLst>
            </a:pPr>
            <a:r>
              <a:rPr b="0" lang="en-US" sz="1400" spc="-1" strike="noStrike">
                <a:solidFill>
                  <a:srgbClr val="000000"/>
                </a:solidFill>
                <a:latin typeface="Arial"/>
              </a:rPr>
              <a:t>Viral discovery develops as new technologies develop.</a:t>
            </a:r>
            <a:endParaRPr b="0" lang="en-US" sz="1400" spc="-1" strike="noStrike">
              <a:solidFill>
                <a:srgbClr val="000000"/>
              </a:solidFill>
              <a:latin typeface="Arial"/>
            </a:endParaRPr>
          </a:p>
          <a:p>
            <a:pPr marL="216000" indent="-216000">
              <a:lnSpc>
                <a:spcPct val="100000"/>
              </a:lnSpc>
              <a:buNone/>
              <a:tabLst>
                <a:tab algn="l" pos="0"/>
              </a:tabLst>
            </a:pPr>
            <a:r>
              <a:rPr b="0" lang="en-US" sz="1400" spc="-1" strike="noStrike">
                <a:solidFill>
                  <a:srgbClr val="000000"/>
                </a:solidFill>
                <a:latin typeface="Arial"/>
              </a:rPr>
              <a:t>Data driven approach → independent and complementary to lab work.</a:t>
            </a:r>
            <a:endParaRPr b="0" lang="en-US" sz="1400" spc="-1" strike="noStrike">
              <a:solidFill>
                <a:srgbClr val="000000"/>
              </a:solidFill>
              <a:latin typeface="Arial"/>
            </a:endParaRPr>
          </a:p>
          <a:p>
            <a:pPr marL="216000" indent="-216000">
              <a:lnSpc>
                <a:spcPct val="100000"/>
              </a:lnSpc>
              <a:buNone/>
              <a:tabLst>
                <a:tab algn="l" pos="0"/>
              </a:tabLst>
            </a:pPr>
            <a:r>
              <a:rPr b="0" lang="en-US" sz="1400" spc="-1" strike="noStrike">
                <a:solidFill>
                  <a:srgbClr val="000000"/>
                </a:solidFill>
                <a:latin typeface="Arial"/>
              </a:rPr>
              <a:t>Apply VirusHunterGatherer → A tool that enables us to perform data driven dicovery.</a:t>
            </a:r>
            <a:endParaRPr b="0" lang="en-US" sz="14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216000" y="812520"/>
            <a:ext cx="7126560" cy="4008600"/>
          </a:xfrm>
          <a:prstGeom prst="rect">
            <a:avLst/>
          </a:prstGeom>
          <a:ln w="0">
            <a:noFill/>
          </a:ln>
        </p:spPr>
      </p:sp>
      <p:sp>
        <p:nvSpPr>
          <p:cNvPr id="245"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The goal was to first perform literature review and reproduce existing results. Make sure that I can work with Virushuntergatherer.</a:t>
            </a:r>
            <a:endParaRPr b="0" lang="en-US" sz="2000" spc="-1" strike="noStrike">
              <a:solidFill>
                <a:srgbClr val="000000"/>
              </a:solidFill>
              <a:latin typeface="Arial"/>
            </a:endParaRPr>
          </a:p>
          <a:p>
            <a:pPr marL="216000" indent="-216000">
              <a:lnSpc>
                <a:spcPct val="100000"/>
              </a:lnSpc>
              <a:buNone/>
              <a:tabLst>
                <a:tab algn="l" pos="0"/>
              </a:tabLst>
            </a:pPr>
            <a:r>
              <a:rPr b="0" lang="en-US" sz="2000" spc="-1" strike="noStrike">
                <a:solidFill>
                  <a:srgbClr val="000000"/>
                </a:solidFill>
                <a:latin typeface="Arial"/>
              </a:rPr>
              <a:t>Then I started applying VhVg to the Taubert data.</a:t>
            </a:r>
            <a:endParaRPr b="0" lang="en-US"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216000" y="812520"/>
            <a:ext cx="7126560" cy="4008600"/>
          </a:xfrm>
          <a:prstGeom prst="rect">
            <a:avLst/>
          </a:prstGeom>
          <a:ln w="0">
            <a:noFill/>
          </a:ln>
        </p:spPr>
      </p:sp>
      <p:sp>
        <p:nvSpPr>
          <p:cNvPr id="247"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ok. lets talk about the methods I used, but first the data.</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elfolie">
    <p:spTree>
      <p:nvGrpSpPr>
        <p:cNvPr id="1" name=""/>
        <p:cNvGrpSpPr/>
        <p:nvPr/>
      </p:nvGrpSpPr>
      <p:grpSpPr>
        <a:xfrm>
          <a:off x="0" y="0"/>
          <a:ext cx="0" cy="0"/>
          <a:chOff x="0" y="0"/>
          <a:chExt cx="0" cy="0"/>
        </a:xfrm>
      </p:grpSpPr>
      <p:sp>
        <p:nvSpPr>
          <p:cNvPr id="8" name="PlaceHolder 1"/>
          <p:cNvSpPr>
            <a:spLocks noGrp="1"/>
          </p:cNvSpPr>
          <p:nvPr>
            <p:ph type="title"/>
          </p:nvPr>
        </p:nvSpPr>
        <p:spPr>
          <a:xfrm>
            <a:off x="790920" y="1843920"/>
            <a:ext cx="755568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 name="PlaceHolder 2"/>
          <p:cNvSpPr>
            <a:spLocks noGrp="1"/>
          </p:cNvSpPr>
          <p:nvPr>
            <p:ph/>
          </p:nvPr>
        </p:nvSpPr>
        <p:spPr>
          <a:xfrm>
            <a:off x="457200" y="1203480"/>
            <a:ext cx="8223480" cy="29772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elfolie">
    <p:spTree>
      <p:nvGrpSpPr>
        <p:cNvPr id="1" name=""/>
        <p:cNvGrpSpPr/>
        <p:nvPr/>
      </p:nvGrpSpPr>
      <p:grpSpPr>
        <a:xfrm>
          <a:off x="0" y="0"/>
          <a:ext cx="0" cy="0"/>
          <a:chOff x="0" y="0"/>
          <a:chExt cx="0" cy="0"/>
        </a:xfrm>
      </p:grpSpPr>
      <p:sp>
        <p:nvSpPr>
          <p:cNvPr id="26" name="PlaceHolder 1"/>
          <p:cNvSpPr>
            <a:spLocks noGrp="1"/>
          </p:cNvSpPr>
          <p:nvPr>
            <p:ph type="title"/>
          </p:nvPr>
        </p:nvSpPr>
        <p:spPr>
          <a:xfrm>
            <a:off x="790920" y="1843920"/>
            <a:ext cx="755568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457200" y="1203480"/>
            <a:ext cx="8223480" cy="29772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
    <p:spTree>
      <p:nvGrpSpPr>
        <p:cNvPr id="1" name=""/>
        <p:cNvGrpSpPr/>
        <p:nvPr/>
      </p:nvGrpSpPr>
      <p:grpSpPr>
        <a:xfrm>
          <a:off x="0" y="0"/>
          <a:ext cx="0" cy="0"/>
          <a:chOff x="0" y="0"/>
          <a:chExt cx="0" cy="0"/>
        </a:xfrm>
      </p:grpSpPr>
      <p:sp>
        <p:nvSpPr>
          <p:cNvPr id="36" name="PlaceHolder 1"/>
          <p:cNvSpPr>
            <a:spLocks noGrp="1"/>
          </p:cNvSpPr>
          <p:nvPr>
            <p:ph type="title"/>
          </p:nvPr>
        </p:nvSpPr>
        <p:spPr>
          <a:xfrm>
            <a:off x="790920" y="1843920"/>
            <a:ext cx="755568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 name="PlaceHolder 2"/>
          <p:cNvSpPr>
            <a:spLocks noGrp="1"/>
          </p:cNvSpPr>
          <p:nvPr>
            <p:ph type="subTitle"/>
          </p:nvPr>
        </p:nvSpPr>
        <p:spPr>
          <a:xfrm>
            <a:off x="457200" y="1203480"/>
            <a:ext cx="8223480" cy="29772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el und Inhalt">
    <p:spTree>
      <p:nvGrpSpPr>
        <p:cNvPr id="1" name=""/>
        <p:cNvGrpSpPr/>
        <p:nvPr/>
      </p:nvGrpSpPr>
      <p:grpSpPr>
        <a:xfrm>
          <a:off x="0" y="0"/>
          <a:ext cx="0" cy="0"/>
          <a:chOff x="0" y="0"/>
          <a:chExt cx="0" cy="0"/>
        </a:xfrm>
      </p:grpSpPr>
      <p:sp>
        <p:nvSpPr>
          <p:cNvPr id="43" name="PlaceHolder 1"/>
          <p:cNvSpPr>
            <a:spLocks noGrp="1"/>
          </p:cNvSpPr>
          <p:nvPr>
            <p:ph type="title"/>
          </p:nvPr>
        </p:nvSpPr>
        <p:spPr>
          <a:xfrm>
            <a:off x="790920" y="1843920"/>
            <a:ext cx="7555680" cy="6253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 name="PlaceHolder 2"/>
          <p:cNvSpPr>
            <a:spLocks noGrp="1"/>
          </p:cNvSpPr>
          <p:nvPr>
            <p:ph/>
          </p:nvPr>
        </p:nvSpPr>
        <p:spPr>
          <a:xfrm>
            <a:off x="457200" y="1203480"/>
            <a:ext cx="8223480" cy="29772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Rechteck 4"/>
          <p:cNvSpPr/>
          <p:nvPr/>
        </p:nvSpPr>
        <p:spPr>
          <a:xfrm>
            <a:off x="530280" y="4851360"/>
            <a:ext cx="8607600" cy="285840"/>
          </a:xfrm>
          <a:prstGeom prst="rect">
            <a:avLst/>
          </a:prstGeom>
          <a:solidFill>
            <a:srgbClr val="0d386b"/>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sp>
        <p:nvSpPr>
          <p:cNvPr id="1" name="Textfeld 7"/>
          <p:cNvSpPr/>
          <p:nvPr/>
        </p:nvSpPr>
        <p:spPr>
          <a:xfrm>
            <a:off x="596880" y="4903920"/>
            <a:ext cx="9716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pPr>
            <a:fld id="{6E4BAEB5-A51D-4FA0-8E8F-D6E3014F4574}" type="slidenum">
              <a:rPr b="0" lang="de-DE" sz="700" spc="-1" strike="noStrike">
                <a:solidFill>
                  <a:schemeClr val="lt1"/>
                </a:solidFill>
                <a:latin typeface="Arial"/>
                <a:ea typeface="ヒラギノ角ゴ Pro W3"/>
              </a:rPr>
              <a:t>&lt;number&gt;</a:t>
            </a:fld>
            <a:endParaRPr b="0" lang="en-US" sz="700" spc="-1" strike="noStrike">
              <a:solidFill>
                <a:srgbClr val="000000"/>
              </a:solidFill>
              <a:latin typeface="Arial"/>
            </a:endParaRPr>
          </a:p>
        </p:txBody>
      </p:sp>
      <p:pic>
        <p:nvPicPr>
          <p:cNvPr id="2" name="Bild 6" descr="Twincore-w.gif"/>
          <p:cNvPicPr/>
          <p:nvPr/>
        </p:nvPicPr>
        <p:blipFill>
          <a:blip r:embed="rId2"/>
          <a:stretch/>
        </p:blipFill>
        <p:spPr>
          <a:xfrm>
            <a:off x="8244000" y="4896000"/>
            <a:ext cx="643320" cy="179640"/>
          </a:xfrm>
          <a:prstGeom prst="rect">
            <a:avLst/>
          </a:prstGeom>
          <a:ln w="0">
            <a:noFill/>
          </a:ln>
        </p:spPr>
      </p:pic>
      <p:sp>
        <p:nvSpPr>
          <p:cNvPr id="3" name="Rechteck 3"/>
          <p:cNvSpPr/>
          <p:nvPr/>
        </p:nvSpPr>
        <p:spPr>
          <a:xfrm>
            <a:off x="0" y="2727360"/>
            <a:ext cx="9137880" cy="2410200"/>
          </a:xfrm>
          <a:prstGeom prst="rect">
            <a:avLst/>
          </a:prstGeom>
          <a:solidFill>
            <a:srgbClr val="bdc7da"/>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sp>
        <p:nvSpPr>
          <p:cNvPr id="4" name="Rechteck 4"/>
          <p:cNvSpPr/>
          <p:nvPr/>
        </p:nvSpPr>
        <p:spPr>
          <a:xfrm>
            <a:off x="530280" y="1638360"/>
            <a:ext cx="8607600" cy="1497240"/>
          </a:xfrm>
          <a:prstGeom prst="rect">
            <a:avLst/>
          </a:prstGeom>
          <a:solidFill>
            <a:srgbClr val="0d386b"/>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pic>
        <p:nvPicPr>
          <p:cNvPr id="5" name="Bild 7" descr=""/>
          <p:cNvPicPr/>
          <p:nvPr/>
        </p:nvPicPr>
        <p:blipFill>
          <a:blip r:embed="rId3"/>
          <a:stretch/>
        </p:blipFill>
        <p:spPr>
          <a:xfrm>
            <a:off x="7020000" y="320760"/>
            <a:ext cx="1657440" cy="573480"/>
          </a:xfrm>
          <a:prstGeom prst="rect">
            <a:avLst/>
          </a:prstGeom>
          <a:ln w="0">
            <a:noFill/>
          </a:ln>
        </p:spPr>
      </p:pic>
      <p:sp>
        <p:nvSpPr>
          <p:cNvPr id="6" name="PlaceHolder 1"/>
          <p:cNvSpPr>
            <a:spLocks noGrp="1"/>
          </p:cNvSpPr>
          <p:nvPr>
            <p:ph type="title"/>
          </p:nvPr>
        </p:nvSpPr>
        <p:spPr>
          <a:xfrm>
            <a:off x="790920" y="1843920"/>
            <a:ext cx="755568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 name="PlaceHolder 2"/>
          <p:cNvSpPr>
            <a:spLocks noGrp="1"/>
          </p:cNvSpPr>
          <p:nvPr>
            <p:ph type="body"/>
          </p:nvPr>
        </p:nvSpPr>
        <p:spPr>
          <a:xfrm>
            <a:off x="457200" y="1203480"/>
            <a:ext cx="8223480" cy="29772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 name="Rechteck 4"/>
          <p:cNvSpPr/>
          <p:nvPr/>
        </p:nvSpPr>
        <p:spPr>
          <a:xfrm>
            <a:off x="530280" y="4851360"/>
            <a:ext cx="8607600" cy="285840"/>
          </a:xfrm>
          <a:prstGeom prst="rect">
            <a:avLst/>
          </a:prstGeom>
          <a:solidFill>
            <a:srgbClr val="0d386b"/>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sp>
        <p:nvSpPr>
          <p:cNvPr id="11" name="Textfeld 7"/>
          <p:cNvSpPr/>
          <p:nvPr/>
        </p:nvSpPr>
        <p:spPr>
          <a:xfrm>
            <a:off x="596880" y="4903920"/>
            <a:ext cx="9716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pPr>
            <a:fld id="{9ACDA512-3D9F-46B9-B866-C863E7198EF6}" type="slidenum">
              <a:rPr b="0" lang="de-DE" sz="700" spc="-1" strike="noStrike">
                <a:solidFill>
                  <a:schemeClr val="lt1"/>
                </a:solidFill>
                <a:latin typeface="Arial"/>
                <a:ea typeface="ヒラギノ角ゴ Pro W3"/>
              </a:rPr>
              <a:t>&lt;number&gt;</a:t>
            </a:fld>
            <a:endParaRPr b="0" lang="en-US" sz="700" spc="-1" strike="noStrike">
              <a:solidFill>
                <a:srgbClr val="000000"/>
              </a:solidFill>
              <a:latin typeface="Arial"/>
            </a:endParaRPr>
          </a:p>
        </p:txBody>
      </p:sp>
      <p:pic>
        <p:nvPicPr>
          <p:cNvPr id="12" name="Bild 6" descr="Twincore-w.gif"/>
          <p:cNvPicPr/>
          <p:nvPr/>
        </p:nvPicPr>
        <p:blipFill>
          <a:blip r:embed="rId2"/>
          <a:stretch/>
        </p:blipFill>
        <p:spPr>
          <a:xfrm>
            <a:off x="8244000" y="4896000"/>
            <a:ext cx="643320" cy="179640"/>
          </a:xfrm>
          <a:prstGeom prst="rect">
            <a:avLst/>
          </a:prstGeom>
          <a:ln w="0">
            <a:noFill/>
          </a:ln>
        </p:spPr>
      </p:pic>
      <p:sp>
        <p:nvSpPr>
          <p:cNvPr id="13" name="Rechteck 3"/>
          <p:cNvSpPr/>
          <p:nvPr/>
        </p:nvSpPr>
        <p:spPr>
          <a:xfrm>
            <a:off x="0" y="2727360"/>
            <a:ext cx="9137880" cy="2410200"/>
          </a:xfrm>
          <a:prstGeom prst="rect">
            <a:avLst/>
          </a:prstGeom>
          <a:solidFill>
            <a:srgbClr val="bdc7da"/>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sp>
        <p:nvSpPr>
          <p:cNvPr id="14" name="Rechteck 4"/>
          <p:cNvSpPr/>
          <p:nvPr/>
        </p:nvSpPr>
        <p:spPr>
          <a:xfrm>
            <a:off x="530280" y="1638360"/>
            <a:ext cx="8607600" cy="1497240"/>
          </a:xfrm>
          <a:prstGeom prst="rect">
            <a:avLst/>
          </a:prstGeom>
          <a:solidFill>
            <a:srgbClr val="0d386b"/>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pic>
        <p:nvPicPr>
          <p:cNvPr id="15" name="Bild 7" descr=""/>
          <p:cNvPicPr/>
          <p:nvPr/>
        </p:nvPicPr>
        <p:blipFill>
          <a:blip r:embed="rId3"/>
          <a:stretch/>
        </p:blipFill>
        <p:spPr>
          <a:xfrm>
            <a:off x="7020000" y="320760"/>
            <a:ext cx="1657440" cy="573480"/>
          </a:xfrm>
          <a:prstGeom prst="rect">
            <a:avLst/>
          </a:prstGeom>
          <a:ln w="0">
            <a:noFill/>
          </a:ln>
        </p:spPr>
      </p:pic>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8" name="Rechteck 4"/>
          <p:cNvSpPr/>
          <p:nvPr/>
        </p:nvSpPr>
        <p:spPr>
          <a:xfrm>
            <a:off x="530280" y="4851360"/>
            <a:ext cx="8607600" cy="285840"/>
          </a:xfrm>
          <a:prstGeom prst="rect">
            <a:avLst/>
          </a:prstGeom>
          <a:solidFill>
            <a:srgbClr val="0d386b"/>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sp>
        <p:nvSpPr>
          <p:cNvPr id="19" name="Textfeld 7"/>
          <p:cNvSpPr/>
          <p:nvPr/>
        </p:nvSpPr>
        <p:spPr>
          <a:xfrm>
            <a:off x="596880" y="4903920"/>
            <a:ext cx="9716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pPr>
            <a:fld id="{01BB82D2-EECA-428E-BD25-E9D48D7E7D22}" type="slidenum">
              <a:rPr b="0" lang="de-DE" sz="700" spc="-1" strike="noStrike">
                <a:solidFill>
                  <a:schemeClr val="lt1"/>
                </a:solidFill>
                <a:latin typeface="Arial"/>
                <a:ea typeface="ヒラギノ角ゴ Pro W3"/>
              </a:rPr>
              <a:t>&lt;number&gt;</a:t>
            </a:fld>
            <a:endParaRPr b="0" lang="en-US" sz="700" spc="-1" strike="noStrike">
              <a:solidFill>
                <a:srgbClr val="000000"/>
              </a:solidFill>
              <a:latin typeface="Arial"/>
            </a:endParaRPr>
          </a:p>
        </p:txBody>
      </p:sp>
      <p:pic>
        <p:nvPicPr>
          <p:cNvPr id="20" name="Bild 6" descr="Twincore-w.gif"/>
          <p:cNvPicPr/>
          <p:nvPr/>
        </p:nvPicPr>
        <p:blipFill>
          <a:blip r:embed="rId2"/>
          <a:stretch/>
        </p:blipFill>
        <p:spPr>
          <a:xfrm>
            <a:off x="8244000" y="4896000"/>
            <a:ext cx="643320" cy="179640"/>
          </a:xfrm>
          <a:prstGeom prst="rect">
            <a:avLst/>
          </a:prstGeom>
          <a:ln w="0">
            <a:noFill/>
          </a:ln>
        </p:spPr>
      </p:pic>
      <p:sp>
        <p:nvSpPr>
          <p:cNvPr id="21" name="Rechteck 4"/>
          <p:cNvSpPr/>
          <p:nvPr/>
        </p:nvSpPr>
        <p:spPr>
          <a:xfrm>
            <a:off x="0" y="2727360"/>
            <a:ext cx="9137880" cy="2410200"/>
          </a:xfrm>
          <a:prstGeom prst="rect">
            <a:avLst/>
          </a:prstGeom>
          <a:solidFill>
            <a:srgbClr val="bdc7da"/>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sp>
        <p:nvSpPr>
          <p:cNvPr id="22" name="Rechteck 5"/>
          <p:cNvSpPr/>
          <p:nvPr/>
        </p:nvSpPr>
        <p:spPr>
          <a:xfrm>
            <a:off x="530280" y="1638360"/>
            <a:ext cx="8607600" cy="1497240"/>
          </a:xfrm>
          <a:prstGeom prst="rect">
            <a:avLst/>
          </a:prstGeom>
          <a:solidFill>
            <a:srgbClr val="0d386b"/>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pic>
        <p:nvPicPr>
          <p:cNvPr id="23" name="Bild 7" descr=""/>
          <p:cNvPicPr/>
          <p:nvPr/>
        </p:nvPicPr>
        <p:blipFill>
          <a:blip r:embed="rId3"/>
          <a:stretch/>
        </p:blipFill>
        <p:spPr>
          <a:xfrm>
            <a:off x="7020000" y="320760"/>
            <a:ext cx="1657440" cy="573480"/>
          </a:xfrm>
          <a:prstGeom prst="rect">
            <a:avLst/>
          </a:prstGeom>
          <a:ln w="0">
            <a:noFill/>
          </a:ln>
        </p:spPr>
      </p:pic>
      <p:sp>
        <p:nvSpPr>
          <p:cNvPr id="24" name="PlaceHolder 1"/>
          <p:cNvSpPr>
            <a:spLocks noGrp="1"/>
          </p:cNvSpPr>
          <p:nvPr>
            <p:ph type="title"/>
          </p:nvPr>
        </p:nvSpPr>
        <p:spPr>
          <a:xfrm>
            <a:off x="790920" y="1843920"/>
            <a:ext cx="755568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5" name="PlaceHolder 2"/>
          <p:cNvSpPr>
            <a:spLocks noGrp="1"/>
          </p:cNvSpPr>
          <p:nvPr>
            <p:ph type="body"/>
          </p:nvPr>
        </p:nvSpPr>
        <p:spPr>
          <a:xfrm>
            <a:off x="457200" y="1203480"/>
            <a:ext cx="8223480" cy="29772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Rechteck 4"/>
          <p:cNvSpPr/>
          <p:nvPr/>
        </p:nvSpPr>
        <p:spPr>
          <a:xfrm>
            <a:off x="530280" y="4851360"/>
            <a:ext cx="8607600" cy="285840"/>
          </a:xfrm>
          <a:prstGeom prst="rect">
            <a:avLst/>
          </a:prstGeom>
          <a:solidFill>
            <a:srgbClr val="0d386b"/>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sp>
        <p:nvSpPr>
          <p:cNvPr id="29" name="Textfeld 7"/>
          <p:cNvSpPr/>
          <p:nvPr/>
        </p:nvSpPr>
        <p:spPr>
          <a:xfrm>
            <a:off x="596880" y="4903920"/>
            <a:ext cx="9716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pPr>
            <a:fld id="{BD35943D-799C-43CA-989B-CB4EF6D626A4}" type="slidenum">
              <a:rPr b="0" lang="de-DE" sz="700" spc="-1" strike="noStrike">
                <a:solidFill>
                  <a:schemeClr val="lt1"/>
                </a:solidFill>
                <a:latin typeface="Arial"/>
                <a:ea typeface="ヒラギノ角ゴ Pro W3"/>
              </a:rPr>
              <a:t>&lt;number&gt;</a:t>
            </a:fld>
            <a:endParaRPr b="0" lang="en-US" sz="700" spc="-1" strike="noStrike">
              <a:solidFill>
                <a:srgbClr val="000000"/>
              </a:solidFill>
              <a:latin typeface="Arial"/>
            </a:endParaRPr>
          </a:p>
        </p:txBody>
      </p:sp>
      <p:pic>
        <p:nvPicPr>
          <p:cNvPr id="30" name="Bild 6" descr="Twincore-w.gif"/>
          <p:cNvPicPr/>
          <p:nvPr/>
        </p:nvPicPr>
        <p:blipFill>
          <a:blip r:embed="rId2"/>
          <a:stretch/>
        </p:blipFill>
        <p:spPr>
          <a:xfrm>
            <a:off x="8244000" y="4896000"/>
            <a:ext cx="643320" cy="179640"/>
          </a:xfrm>
          <a:prstGeom prst="rect">
            <a:avLst/>
          </a:prstGeom>
          <a:ln w="0">
            <a:noFill/>
          </a:ln>
        </p:spPr>
      </p:pic>
      <p:sp>
        <p:nvSpPr>
          <p:cNvPr id="31" name="Rechteck 4"/>
          <p:cNvSpPr/>
          <p:nvPr/>
        </p:nvSpPr>
        <p:spPr>
          <a:xfrm>
            <a:off x="0" y="2727360"/>
            <a:ext cx="9137880" cy="2410200"/>
          </a:xfrm>
          <a:prstGeom prst="rect">
            <a:avLst/>
          </a:prstGeom>
          <a:solidFill>
            <a:srgbClr val="bdc7da"/>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sp>
        <p:nvSpPr>
          <p:cNvPr id="32" name="Rechteck 5"/>
          <p:cNvSpPr/>
          <p:nvPr/>
        </p:nvSpPr>
        <p:spPr>
          <a:xfrm>
            <a:off x="530280" y="1638360"/>
            <a:ext cx="8607600" cy="1497240"/>
          </a:xfrm>
          <a:prstGeom prst="rect">
            <a:avLst/>
          </a:prstGeom>
          <a:solidFill>
            <a:srgbClr val="0d386b"/>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pic>
        <p:nvPicPr>
          <p:cNvPr id="33" name="Bild 7" descr=""/>
          <p:cNvPicPr/>
          <p:nvPr/>
        </p:nvPicPr>
        <p:blipFill>
          <a:blip r:embed="rId3"/>
          <a:stretch/>
        </p:blipFill>
        <p:spPr>
          <a:xfrm>
            <a:off x="7020000" y="320760"/>
            <a:ext cx="1657440" cy="573480"/>
          </a:xfrm>
          <a:prstGeom prst="rect">
            <a:avLst/>
          </a:prstGeom>
          <a:ln w="0">
            <a:noFill/>
          </a:ln>
        </p:spPr>
      </p:pic>
      <p:sp>
        <p:nvSpPr>
          <p:cNvPr id="34" name="PlaceHolder 1"/>
          <p:cNvSpPr>
            <a:spLocks noGrp="1"/>
          </p:cNvSpPr>
          <p:nvPr>
            <p:ph type="title"/>
          </p:nvPr>
        </p:nvSpPr>
        <p:spPr>
          <a:xfrm>
            <a:off x="790920" y="1843920"/>
            <a:ext cx="755568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8" name="Rechteck 4"/>
          <p:cNvSpPr/>
          <p:nvPr/>
        </p:nvSpPr>
        <p:spPr>
          <a:xfrm>
            <a:off x="530280" y="4851360"/>
            <a:ext cx="8607600" cy="285840"/>
          </a:xfrm>
          <a:prstGeom prst="rect">
            <a:avLst/>
          </a:prstGeom>
          <a:solidFill>
            <a:srgbClr val="0d386b"/>
          </a:solidFill>
          <a:ln w="936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chemeClr val="dk1"/>
              </a:solidFill>
              <a:latin typeface="Arial"/>
              <a:ea typeface="ヒラギノ角ゴ Pro W3"/>
            </a:endParaRPr>
          </a:p>
        </p:txBody>
      </p:sp>
      <p:sp>
        <p:nvSpPr>
          <p:cNvPr id="39" name="Textfeld 7"/>
          <p:cNvSpPr/>
          <p:nvPr/>
        </p:nvSpPr>
        <p:spPr>
          <a:xfrm>
            <a:off x="596880" y="4903920"/>
            <a:ext cx="9716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pPr>
            <a:fld id="{630FD2B4-2AEE-4543-86C9-0D9710482EBA}" type="slidenum">
              <a:rPr b="0" lang="de-DE" sz="700" spc="-1" strike="noStrike">
                <a:solidFill>
                  <a:schemeClr val="lt1"/>
                </a:solidFill>
                <a:latin typeface="Arial"/>
                <a:ea typeface="ヒラギノ角ゴ Pro W3"/>
              </a:rPr>
              <a:t>&lt;number&gt;</a:t>
            </a:fld>
            <a:endParaRPr b="0" lang="en-US" sz="700" spc="-1" strike="noStrike">
              <a:solidFill>
                <a:srgbClr val="000000"/>
              </a:solidFill>
              <a:latin typeface="Arial"/>
            </a:endParaRPr>
          </a:p>
        </p:txBody>
      </p:sp>
      <p:pic>
        <p:nvPicPr>
          <p:cNvPr id="40" name="Bild 6" descr="Twincore-w.gif"/>
          <p:cNvPicPr/>
          <p:nvPr/>
        </p:nvPicPr>
        <p:blipFill>
          <a:blip r:embed="rId2"/>
          <a:stretch/>
        </p:blipFill>
        <p:spPr>
          <a:xfrm>
            <a:off x="8244000" y="4896000"/>
            <a:ext cx="643320" cy="179640"/>
          </a:xfrm>
          <a:prstGeom prst="rect">
            <a:avLst/>
          </a:prstGeom>
          <a:ln w="0">
            <a:noFill/>
          </a:ln>
        </p:spPr>
      </p:pic>
      <p:sp>
        <p:nvSpPr>
          <p:cNvPr id="41" name="PlaceHolder 1"/>
          <p:cNvSpPr>
            <a:spLocks noGrp="1"/>
          </p:cNvSpPr>
          <p:nvPr>
            <p:ph type="title"/>
          </p:nvPr>
        </p:nvSpPr>
        <p:spPr>
          <a:xfrm>
            <a:off x="790920" y="1843920"/>
            <a:ext cx="7555680" cy="6249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2" name="PlaceHolder 2"/>
          <p:cNvSpPr>
            <a:spLocks noGrp="1"/>
          </p:cNvSpPr>
          <p:nvPr>
            <p:ph type="body"/>
          </p:nvPr>
        </p:nvSpPr>
        <p:spPr>
          <a:xfrm>
            <a:off x="457200" y="1203480"/>
            <a:ext cx="8223480" cy="29772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4.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5.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5.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9.png"/><Relationship Id="rId8" Type="http://schemas.openxmlformats.org/officeDocument/2006/relationships/slideLayout" Target="../slideLayouts/slideLayout5.xml"/><Relationship Id="rId9"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slideLayout" Target="../slideLayouts/slideLayout5.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5.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5.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5.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5.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5.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5.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5.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xml"/>
</Relationships>
</file>

<file path=ppt/slides/_rels/slide2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
</Relationships>
</file>

<file path=ppt/slides/_rels/slide2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5.xml"/>
</Relationships>
</file>

<file path=ppt/slides/_rels/slide2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5.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2.png"/><Relationship Id="rId3" Type="http://schemas.openxmlformats.org/officeDocument/2006/relationships/image" Target="../media/image46.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20.png"/><Relationship Id="rId7" Type="http://schemas.openxmlformats.org/officeDocument/2006/relationships/image" Target="../media/image26.png"/><Relationship Id="rId8" Type="http://schemas.openxmlformats.org/officeDocument/2006/relationships/image" Target="../media/image25.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slideLayout" Target="../slideLayouts/slideLayout5.xml"/><Relationship Id="rId1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5.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hyperlink" Target="https://en.wikipedia.org/wiki/Bank_vole#/media/File:R&#246;telmaus.jpg" TargetMode="External"/><Relationship Id="rId2" Type="http://schemas.openxmlformats.org/officeDocument/2006/relationships/slideLayout" Target="../slideLayouts/slideLayout5.xml"/>
</Relationships>
</file>

<file path=ppt/slides/_rels/slide3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5.xml"/>
</Relationships>
</file>

<file path=ppt/slides/_rels/slide3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5.xml"/>
</Relationships>
</file>

<file path=ppt/slides/_rels/slide3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slideLayout" Target="../slideLayouts/slideLayout5.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 descr=""/>
          <p:cNvPicPr/>
          <p:nvPr/>
        </p:nvPicPr>
        <p:blipFill>
          <a:blip r:embed="rId1"/>
          <a:stretch/>
        </p:blipFill>
        <p:spPr>
          <a:xfrm>
            <a:off x="0" y="2743200"/>
            <a:ext cx="9138240" cy="2394720"/>
          </a:xfrm>
          <a:prstGeom prst="rect">
            <a:avLst/>
          </a:prstGeom>
          <a:ln w="0">
            <a:noFill/>
          </a:ln>
        </p:spPr>
      </p:pic>
      <p:sp>
        <p:nvSpPr>
          <p:cNvPr id="52" name="Rechteck 7"/>
          <p:cNvSpPr/>
          <p:nvPr/>
        </p:nvSpPr>
        <p:spPr>
          <a:xfrm>
            <a:off x="531000" y="1600200"/>
            <a:ext cx="8607600" cy="1497240"/>
          </a:xfrm>
          <a:prstGeom prst="rect">
            <a:avLst/>
          </a:prstGeom>
          <a:solidFill>
            <a:srgbClr val="0d386b"/>
          </a:solidFill>
          <a:ln w="0">
            <a:noFill/>
          </a:ln>
        </p:spPr>
        <p:style>
          <a:lnRef idx="0"/>
          <a:fillRef idx="0"/>
          <a:effectRef idx="0"/>
          <a:fontRef idx="minor"/>
        </p:style>
        <p:txBody>
          <a:bodyPr lIns="71640" rIns="71640" tIns="35640" bIns="35640" anchor="t">
            <a:noAutofit/>
          </a:bodyPr>
          <a:p>
            <a:pPr>
              <a:lnSpc>
                <a:spcPct val="100000"/>
              </a:lnSpc>
            </a:pPr>
            <a:endParaRPr b="0" lang="de-DE" sz="2400" spc="-1" strike="noStrike">
              <a:solidFill>
                <a:srgbClr val="ffffff"/>
              </a:solidFill>
              <a:latin typeface="Arial"/>
              <a:ea typeface="ヒラギノ角ゴ Pro W3"/>
            </a:endParaRPr>
          </a:p>
        </p:txBody>
      </p:sp>
      <p:pic>
        <p:nvPicPr>
          <p:cNvPr id="53" name="" descr=""/>
          <p:cNvPicPr/>
          <p:nvPr/>
        </p:nvPicPr>
        <p:blipFill>
          <a:blip r:embed="rId2"/>
          <a:stretch/>
        </p:blipFill>
        <p:spPr>
          <a:xfrm>
            <a:off x="6744960" y="3200400"/>
            <a:ext cx="564480" cy="566640"/>
          </a:xfrm>
          <a:prstGeom prst="rect">
            <a:avLst/>
          </a:prstGeom>
          <a:ln w="0">
            <a:noFill/>
          </a:ln>
        </p:spPr>
      </p:pic>
      <p:pic>
        <p:nvPicPr>
          <p:cNvPr id="54" name="" descr=""/>
          <p:cNvPicPr/>
          <p:nvPr/>
        </p:nvPicPr>
        <p:blipFill>
          <a:blip r:embed="rId3"/>
          <a:stretch/>
        </p:blipFill>
        <p:spPr>
          <a:xfrm>
            <a:off x="7315200" y="3299400"/>
            <a:ext cx="1137600" cy="809640"/>
          </a:xfrm>
          <a:prstGeom prst="rect">
            <a:avLst/>
          </a:prstGeom>
          <a:ln w="0">
            <a:noFill/>
          </a:ln>
        </p:spPr>
      </p:pic>
      <p:pic>
        <p:nvPicPr>
          <p:cNvPr id="55" name="" descr=""/>
          <p:cNvPicPr/>
          <p:nvPr/>
        </p:nvPicPr>
        <p:blipFill>
          <a:blip r:embed="rId4"/>
          <a:stretch/>
        </p:blipFill>
        <p:spPr>
          <a:xfrm>
            <a:off x="5486400" y="3657600"/>
            <a:ext cx="1023120" cy="1023120"/>
          </a:xfrm>
          <a:prstGeom prst="rect">
            <a:avLst/>
          </a:prstGeom>
          <a:ln w="0">
            <a:noFill/>
          </a:ln>
        </p:spPr>
      </p:pic>
      <p:sp>
        <p:nvSpPr>
          <p:cNvPr id="56" name="PlaceHolder 3"/>
          <p:cNvSpPr/>
          <p:nvPr/>
        </p:nvSpPr>
        <p:spPr>
          <a:xfrm>
            <a:off x="668880" y="2533680"/>
            <a:ext cx="7555320" cy="563760"/>
          </a:xfrm>
          <a:prstGeom prst="rect">
            <a:avLst/>
          </a:prstGeom>
          <a:noFill/>
          <a:ln w="0">
            <a:noFill/>
          </a:ln>
        </p:spPr>
        <p:style>
          <a:lnRef idx="0"/>
          <a:fillRef idx="0"/>
          <a:effectRef idx="0"/>
          <a:fontRef idx="minor"/>
        </p:style>
        <p:txBody>
          <a:bodyPr numCol="1" spcCol="0" lIns="0" rIns="0" tIns="0" bIns="0" anchor="t">
            <a:noAutofit/>
          </a:bodyPr>
          <a:p>
            <a:pPr defTabSz="777960">
              <a:lnSpc>
                <a:spcPct val="110000"/>
              </a:lnSpc>
              <a:spcBef>
                <a:spcPts val="181"/>
              </a:spcBef>
              <a:tabLst>
                <a:tab algn="l" pos="0"/>
              </a:tabLst>
            </a:pPr>
            <a:r>
              <a:rPr b="0" lang="de-DE" sz="900" spc="-1" strike="noStrike">
                <a:solidFill>
                  <a:schemeClr val="lt1"/>
                </a:solidFill>
                <a:latin typeface="Arial"/>
                <a:ea typeface="ヒラギノ角ゴ Pro W3"/>
              </a:rPr>
              <a:t>Sergej Ruff</a:t>
            </a:r>
            <a:endParaRPr b="0" lang="en-US" sz="900" spc="-1" strike="noStrike">
              <a:solidFill>
                <a:srgbClr val="000000"/>
              </a:solidFill>
              <a:latin typeface="Arial"/>
            </a:endParaRPr>
          </a:p>
          <a:p>
            <a:pPr defTabSz="777960">
              <a:lnSpc>
                <a:spcPct val="110000"/>
              </a:lnSpc>
              <a:spcBef>
                <a:spcPts val="181"/>
              </a:spcBef>
              <a:tabLst>
                <a:tab algn="l" pos="0"/>
              </a:tabLst>
            </a:pPr>
            <a:r>
              <a:rPr b="0" lang="de-DE" sz="900" spc="-1" strike="noStrike">
                <a:solidFill>
                  <a:schemeClr val="lt1"/>
                </a:solidFill>
                <a:latin typeface="Arial"/>
                <a:ea typeface="ヒラギノ角ゴ Pro W3"/>
              </a:rPr>
              <a:t>Twincore - RG Computational Virology</a:t>
            </a:r>
            <a:endParaRPr b="0" lang="en-US" sz="900" spc="-1" strike="noStrike">
              <a:solidFill>
                <a:srgbClr val="000000"/>
              </a:solidFill>
              <a:latin typeface="Arial"/>
            </a:endParaRPr>
          </a:p>
          <a:p>
            <a:pPr defTabSz="777960">
              <a:lnSpc>
                <a:spcPct val="110000"/>
              </a:lnSpc>
              <a:spcBef>
                <a:spcPts val="181"/>
              </a:spcBef>
              <a:tabLst>
                <a:tab algn="l" pos="0"/>
              </a:tabLst>
            </a:pPr>
            <a:r>
              <a:rPr b="0" lang="de-DE" sz="900" spc="-1" strike="noStrike">
                <a:solidFill>
                  <a:schemeClr val="lt1"/>
                </a:solidFill>
                <a:latin typeface="Arial"/>
                <a:ea typeface="ヒラギノ角ゴ Pro W3"/>
              </a:rPr>
              <a:t>6 June 2024</a:t>
            </a:r>
            <a:endParaRPr b="0" lang="en-US" sz="900" spc="-1" strike="noStrike">
              <a:solidFill>
                <a:srgbClr val="000000"/>
              </a:solidFill>
              <a:latin typeface="Arial"/>
            </a:endParaRPr>
          </a:p>
        </p:txBody>
      </p:sp>
      <p:sp>
        <p:nvSpPr>
          <p:cNvPr id="57" name=""/>
          <p:cNvSpPr/>
          <p:nvPr/>
        </p:nvSpPr>
        <p:spPr>
          <a:xfrm>
            <a:off x="685800" y="1600200"/>
            <a:ext cx="8452800" cy="7646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2400" spc="-1" strike="noStrike">
                <a:solidFill>
                  <a:srgbClr val="ffffff"/>
                </a:solidFill>
                <a:latin typeface="Arial"/>
                <a:ea typeface="ヒラギノ角ゴ Pro W3"/>
              </a:rPr>
              <a:t>Characterization of the virome after liver</a:t>
            </a:r>
            <a:endParaRPr b="0" lang="en-US" sz="2400" spc="-1" strike="noStrike">
              <a:solidFill>
                <a:srgbClr val="000000"/>
              </a:solidFill>
              <a:latin typeface="Arial"/>
            </a:endParaRPr>
          </a:p>
          <a:p>
            <a:pPr algn="r">
              <a:lnSpc>
                <a:spcPct val="100000"/>
              </a:lnSpc>
            </a:pPr>
            <a:r>
              <a:rPr b="0" lang="en-US" sz="2400" spc="-1" strike="noStrike">
                <a:solidFill>
                  <a:srgbClr val="ffffff"/>
                </a:solidFill>
                <a:latin typeface="Arial"/>
                <a:ea typeface="ヒラギノ角ゴ Pro W3"/>
              </a:rPr>
              <a:t>transplantation</a:t>
            </a:r>
            <a:endParaRPr b="0" lang="en-US" sz="2400" spc="-1" strike="noStrike">
              <a:solidFill>
                <a:srgbClr val="000000"/>
              </a:solidFill>
              <a:latin typeface="Arial"/>
            </a:endParaRPr>
          </a:p>
        </p:txBody>
      </p:sp>
      <p:sp>
        <p:nvSpPr>
          <p:cNvPr id="58" name=""/>
          <p:cNvSpPr/>
          <p:nvPr/>
        </p:nvSpPr>
        <p:spPr>
          <a:xfrm>
            <a:off x="4343400" y="2514600"/>
            <a:ext cx="4795200" cy="451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n-US" sz="1800" spc="-1" strike="noStrike">
                <a:solidFill>
                  <a:srgbClr val="ffffff"/>
                </a:solidFill>
                <a:latin typeface="Ariel"/>
                <a:ea typeface="ヒラギノ角ゴ Pro W3"/>
              </a:rPr>
              <a:t>VirushunterGatherer and Virusparies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1"/>
          <p:cNvSpPr/>
          <p:nvPr/>
        </p:nvSpPr>
        <p:spPr>
          <a:xfrm>
            <a:off x="686160" y="71028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Methods and Material used: Data</a:t>
            </a:r>
            <a:endParaRPr b="0" lang="en-US" sz="1800" spc="-1" strike="noStrike">
              <a:solidFill>
                <a:srgbClr val="000000"/>
              </a:solidFill>
              <a:latin typeface="Arial"/>
            </a:endParaRPr>
          </a:p>
        </p:txBody>
      </p:sp>
      <p:sp>
        <p:nvSpPr>
          <p:cNvPr id="97" name=""/>
          <p:cNvSpPr/>
          <p:nvPr/>
        </p:nvSpPr>
        <p:spPr>
          <a:xfrm>
            <a:off x="685800" y="1371600"/>
            <a:ext cx="2739600" cy="205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ヒラギノ角ゴ Pro W3"/>
              </a:rPr>
              <a:t>SRA-Files: </a:t>
            </a:r>
            <a:r>
              <a:rPr b="1" lang="en-US" sz="1800" spc="-1" strike="noStrike">
                <a:solidFill>
                  <a:srgbClr val="800080"/>
                </a:solidFill>
                <a:latin typeface="Arial"/>
                <a:ea typeface="ヒラギノ角ゴ Pro W3"/>
              </a:rPr>
              <a:t>9</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ERR206007</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ERR206021</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SRR10822543</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SRR10822546</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SRR10822547</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SRR10822552</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SRR10822560</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SRR10822564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SRR12567985</a:t>
            </a:r>
            <a:endParaRPr b="0" lang="en-US" sz="1800" spc="-1" strike="noStrike">
              <a:solidFill>
                <a:srgbClr val="000000"/>
              </a:solidFill>
              <a:latin typeface="Arial"/>
            </a:endParaRPr>
          </a:p>
        </p:txBody>
      </p:sp>
      <p:pic>
        <p:nvPicPr>
          <p:cNvPr id="98" name="" descr=""/>
          <p:cNvPicPr/>
          <p:nvPr/>
        </p:nvPicPr>
        <p:blipFill>
          <a:blip r:embed="rId1"/>
          <a:stretch/>
        </p:blipFill>
        <p:spPr>
          <a:xfrm>
            <a:off x="4114800" y="1143000"/>
            <a:ext cx="4797000" cy="3425400"/>
          </a:xfrm>
          <a:prstGeom prst="rect">
            <a:avLst/>
          </a:prstGeom>
          <a:ln w="0">
            <a:noFill/>
          </a:ln>
        </p:spPr>
      </p:pic>
      <p:sp>
        <p:nvSpPr>
          <p:cNvPr id="99" name=""/>
          <p:cNvSpPr/>
          <p:nvPr/>
        </p:nvSpPr>
        <p:spPr>
          <a:xfrm>
            <a:off x="5943600" y="457200"/>
            <a:ext cx="2739600" cy="682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el"/>
                <a:ea typeface="ヒラギノ角ゴ Pro W3"/>
              </a:rPr>
              <a:t>- 12 folders</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Ariel"/>
                <a:ea typeface="ヒラギノ角ゴ Pro W3"/>
              </a:rPr>
              <a:t>- 323 Samples</a:t>
            </a:r>
            <a:endParaRPr b="0" lang="en-US" sz="1800" spc="-1" strike="noStrike">
              <a:solidFill>
                <a:srgbClr val="000000"/>
              </a:solidFill>
              <a:latin typeface="Arial"/>
            </a:endParaRPr>
          </a:p>
        </p:txBody>
      </p:sp>
      <p:sp>
        <p:nvSpPr>
          <p:cNvPr id="100" name=""/>
          <p:cNvSpPr/>
          <p:nvPr/>
        </p:nvSpPr>
        <p:spPr>
          <a:xfrm>
            <a:off x="2514600" y="4569480"/>
            <a:ext cx="5486400" cy="77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r>
              <a:rPr b="0" lang="en-US" sz="1000" spc="-1" strike="noStrike">
                <a:solidFill>
                  <a:srgbClr val="ffffff"/>
                </a:solidFill>
                <a:latin typeface="Arial"/>
                <a:ea typeface="DejaVu Sans"/>
              </a:rPr>
              <a:t>Klinik für Gastroenterologie, Hepatologie, Infektiologie und Endokrinologie→ AG Taubert </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98"/>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685800" y="457560"/>
            <a:ext cx="7766280" cy="360"/>
          </a:xfrm>
          <a:prstGeom prst="rect">
            <a:avLst/>
          </a:prstGeom>
          <a:noFill/>
          <a:ln w="0">
            <a:noFill/>
          </a:ln>
        </p:spPr>
        <p:txBody>
          <a:bodyPr numCol="1" spcCol="0" lIns="0" rIns="0" tIns="0" bIns="0" anchor="t">
            <a:noAutofit/>
          </a:bodyPr>
          <a:p>
            <a:pPr indent="0">
              <a:lnSpc>
                <a:spcPct val="100000"/>
              </a:lnSpc>
              <a:spcBef>
                <a:spcPts val="360"/>
              </a:spcBef>
              <a:buNone/>
              <a:tabLst>
                <a:tab algn="l" pos="0"/>
              </a:tabLst>
            </a:pPr>
            <a:r>
              <a:rPr b="0" lang="de-DE" sz="1800" spc="-1" strike="noStrike">
                <a:solidFill>
                  <a:srgbClr val="666666"/>
                </a:solidFill>
                <a:latin typeface="Arial"/>
                <a:ea typeface="Arial"/>
              </a:rPr>
              <a:t>Methods and Material used:</a:t>
            </a:r>
            <a:br>
              <a:rPr sz="1800"/>
            </a:br>
            <a:r>
              <a:rPr b="0" lang="de-DE" sz="1800" spc="-1" strike="noStrike">
                <a:solidFill>
                  <a:srgbClr val="666666"/>
                </a:solidFill>
                <a:latin typeface="Arial"/>
                <a:ea typeface="Arial"/>
              </a:rPr>
              <a:t>VirusHunterGatherer Workflow</a:t>
            </a:r>
            <a:endParaRPr b="0" lang="en-US" sz="1800" spc="-1" strike="noStrike">
              <a:solidFill>
                <a:srgbClr val="000000"/>
              </a:solidFill>
              <a:latin typeface="Arial"/>
            </a:endParaRPr>
          </a:p>
        </p:txBody>
      </p:sp>
      <p:sp>
        <p:nvSpPr>
          <p:cNvPr id="102" name=""/>
          <p:cNvSpPr/>
          <p:nvPr/>
        </p:nvSpPr>
        <p:spPr>
          <a:xfrm>
            <a:off x="685800" y="1143000"/>
            <a:ext cx="3652200" cy="2966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Local FASTQ files.</a:t>
            </a:r>
            <a:endParaRPr b="0" lang="en-US" sz="1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SRA fetch.</a:t>
            </a:r>
            <a:endParaRPr b="0" lang="en-US" sz="1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QC with fastp (not shown).</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Summary Statistics.</a:t>
            </a:r>
            <a:endParaRPr b="0" lang="en-US" sz="1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Visualisation.</a:t>
            </a:r>
            <a:endParaRPr b="0" lang="en-US" sz="1400" spc="-1" strike="noStrike">
              <a:solidFill>
                <a:srgbClr val="000000"/>
              </a:solidFill>
              <a:latin typeface="Arial"/>
            </a:endParaRPr>
          </a:p>
        </p:txBody>
      </p:sp>
      <p:pic>
        <p:nvPicPr>
          <p:cNvPr id="103" name="" descr=""/>
          <p:cNvPicPr/>
          <p:nvPr/>
        </p:nvPicPr>
        <p:blipFill>
          <a:blip r:embed="rId1"/>
          <a:stretch/>
        </p:blipFill>
        <p:spPr>
          <a:xfrm>
            <a:off x="4572000" y="84960"/>
            <a:ext cx="4073400" cy="4711320"/>
          </a:xfrm>
          <a:prstGeom prst="rect">
            <a:avLst/>
          </a:prstGeom>
          <a:ln w="0">
            <a:noFill/>
          </a:ln>
        </p:spPr>
      </p:pic>
      <p:sp>
        <p:nvSpPr>
          <p:cNvPr id="104" name=""/>
          <p:cNvSpPr/>
          <p:nvPr/>
        </p:nvSpPr>
        <p:spPr>
          <a:xfrm>
            <a:off x="685800" y="3886200"/>
            <a:ext cx="2967480" cy="910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808080"/>
                </a:solidFill>
                <a:latin typeface="Ariel"/>
                <a:ea typeface="ヒラギノ角ゴ Pro W3"/>
              </a:rPr>
              <a:t>VirusHunterGatherer available here: https://github.com/lauberlab/VirusHunterGatherer</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5"/>
          <p:cNvSpPr/>
          <p:nvPr/>
        </p:nvSpPr>
        <p:spPr>
          <a:xfrm>
            <a:off x="685800" y="57312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Methods and Material used: VirusHunterGatherer Hittables</a:t>
            </a:r>
            <a:endParaRPr b="0" lang="en-US" sz="1800" spc="-1" strike="noStrike">
              <a:solidFill>
                <a:srgbClr val="000000"/>
              </a:solidFill>
              <a:latin typeface="Arial"/>
            </a:endParaRPr>
          </a:p>
        </p:txBody>
      </p:sp>
      <p:pic>
        <p:nvPicPr>
          <p:cNvPr id="106" name="" descr=""/>
          <p:cNvPicPr/>
          <p:nvPr/>
        </p:nvPicPr>
        <p:blipFill>
          <a:blip r:embed="rId1"/>
          <a:stretch/>
        </p:blipFill>
        <p:spPr>
          <a:xfrm>
            <a:off x="2599920" y="914400"/>
            <a:ext cx="2195280" cy="3195000"/>
          </a:xfrm>
          <a:prstGeom prst="rect">
            <a:avLst/>
          </a:prstGeom>
          <a:ln w="0">
            <a:noFill/>
          </a:ln>
        </p:spPr>
      </p:pic>
      <p:sp>
        <p:nvSpPr>
          <p:cNvPr id="107" name=""/>
          <p:cNvSpPr/>
          <p:nvPr/>
        </p:nvSpPr>
        <p:spPr>
          <a:xfrm>
            <a:off x="5486400" y="1143000"/>
            <a:ext cx="2966400" cy="7675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Vh Hittable → 15 columns</a:t>
            </a:r>
            <a:endParaRPr b="0" lang="en-US"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Vg Hittable → 13 columns</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p:txBody>
      </p:sp>
      <p:pic>
        <p:nvPicPr>
          <p:cNvPr id="108" name="" descr=""/>
          <p:cNvPicPr/>
          <p:nvPr/>
        </p:nvPicPr>
        <p:blipFill>
          <a:blip r:embed="rId2"/>
          <a:stretch/>
        </p:blipFill>
        <p:spPr>
          <a:xfrm>
            <a:off x="457200" y="914400"/>
            <a:ext cx="2137320" cy="3652200"/>
          </a:xfrm>
          <a:prstGeom prst="rect">
            <a:avLst/>
          </a:prstGeom>
          <a:ln w="0">
            <a:noFill/>
          </a:ln>
        </p:spPr>
      </p:pic>
      <p:sp>
        <p:nvSpPr>
          <p:cNvPr id="109" name=""/>
          <p:cNvSpPr/>
          <p:nvPr/>
        </p:nvSpPr>
        <p:spPr>
          <a:xfrm>
            <a:off x="457200" y="1371600"/>
            <a:ext cx="4338000" cy="1137600"/>
          </a:xfrm>
          <a:prstGeom prst="rect">
            <a:avLst/>
          </a:prstGeom>
          <a:solidFill>
            <a:srgbClr val="bf0041">
              <a:alpha val="14000"/>
            </a:srgbClr>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10" name=""/>
          <p:cNvSpPr/>
          <p:nvPr/>
        </p:nvSpPr>
        <p:spPr>
          <a:xfrm>
            <a:off x="5257800" y="1915920"/>
            <a:ext cx="2966400" cy="680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Local files: "run_id" column</a:t>
            </a:r>
            <a:endParaRPr b="0" lang="en-US" sz="1200" spc="-1" strike="noStrike">
              <a:solidFill>
                <a:srgbClr val="000000"/>
              </a:solidFill>
              <a:latin typeface="Arial"/>
            </a:endParaRPr>
          </a:p>
        </p:txBody>
      </p:sp>
      <p:sp>
        <p:nvSpPr>
          <p:cNvPr id="111" name=""/>
          <p:cNvSpPr/>
          <p:nvPr/>
        </p:nvSpPr>
        <p:spPr>
          <a:xfrm>
            <a:off x="4800600" y="2057400"/>
            <a:ext cx="455760" cy="360"/>
          </a:xfrm>
          <a:custGeom>
            <a:avLst/>
            <a:gdLst>
              <a:gd name="textAreaLeft" fmla="*/ 0 w 455760"/>
              <a:gd name="textAreaRight" fmla="*/ 457200 w 455760"/>
              <a:gd name="textAreaTop" fmla="*/ 0 h 360"/>
              <a:gd name="textAreaBottom" fmla="*/ 5760 h 360"/>
            </a:gdLst>
            <a:ahLst/>
            <a:rect l="textAreaLeft" t="textAreaTop" r="textAreaRight" b="textAreaBottom"/>
            <a:pathLst>
              <a:path fill="none" w="1270" h="1">
                <a:moveTo>
                  <a:pt x="0" y="0"/>
                </a:moveTo>
                <a:lnTo>
                  <a:pt x="1270" y="1"/>
                </a:lnTo>
              </a:path>
            </a:pathLst>
          </a:custGeom>
          <a:noFill/>
          <a:ln w="0">
            <a:solidFill>
              <a:srgbClr val="3465a4"/>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112" name=""/>
          <p:cNvSpPr/>
          <p:nvPr/>
        </p:nvSpPr>
        <p:spPr>
          <a:xfrm>
            <a:off x="5257800" y="2514600"/>
            <a:ext cx="2966400" cy="213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ヒラギノ角ゴ Pro W3"/>
              </a:rPr>
              <a:t>Important columns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 SRA_run/run_id</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 best_query</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 num_hits</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 ViralRefSeq_E</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 ViralRefSeq_ident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ヒラギノ角ゴ Pro W3"/>
              </a:rPr>
              <a:t>- contig_len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1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12">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112">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112">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12">
                                            <p:txEl>
                                              <p:pRg st="5" end="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12">
                                            <p:txEl>
                                              <p:pRg st="6" end="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1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2"/>
          <p:cNvSpPr/>
          <p:nvPr/>
        </p:nvSpPr>
        <p:spPr>
          <a:xfrm>
            <a:off x="685800" y="68832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Methods and Material used: What I have done so far</a:t>
            </a:r>
            <a:endParaRPr b="0" lang="en-US" sz="1800" spc="-1" strike="noStrike">
              <a:solidFill>
                <a:srgbClr val="000000"/>
              </a:solidFill>
              <a:latin typeface="Arial"/>
            </a:endParaRPr>
          </a:p>
        </p:txBody>
      </p:sp>
      <p:sp>
        <p:nvSpPr>
          <p:cNvPr id="114" name=""/>
          <p:cNvSpPr/>
          <p:nvPr/>
        </p:nvSpPr>
        <p:spPr>
          <a:xfrm>
            <a:off x="914400" y="3200400"/>
            <a:ext cx="1367280" cy="910080"/>
          </a:xfrm>
          <a:prstGeom prst="rect">
            <a:avLst/>
          </a:prstGeom>
          <a:solidFill>
            <a:srgbClr val="ffde59"/>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ヒラギノ角ゴ Pro W3"/>
              </a:rPr>
              <a:t>Taubert</a:t>
            </a:r>
            <a:endParaRPr b="0" lang="en-US" sz="1800" spc="-1" strike="noStrike">
              <a:solidFill>
                <a:srgbClr val="000000"/>
              </a:solidFill>
              <a:latin typeface="Arial"/>
            </a:endParaRPr>
          </a:p>
        </p:txBody>
      </p:sp>
      <p:sp>
        <p:nvSpPr>
          <p:cNvPr id="115" name=""/>
          <p:cNvSpPr/>
          <p:nvPr/>
        </p:nvSpPr>
        <p:spPr>
          <a:xfrm>
            <a:off x="3429000" y="1828800"/>
            <a:ext cx="1367280" cy="910080"/>
          </a:xfrm>
          <a:prstGeom prst="rect">
            <a:avLst/>
          </a:prstGeom>
          <a:solidFill>
            <a:srgbClr val="bf819e"/>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ヒラギノ角ゴ Pro W3"/>
              </a:rPr>
              <a:t>vHvG</a:t>
            </a:r>
            <a:endParaRPr b="0" lang="en-US" sz="1800" spc="-1" strike="noStrike">
              <a:solidFill>
                <a:srgbClr val="ffffff"/>
              </a:solidFill>
              <a:latin typeface="Arial"/>
            </a:endParaRPr>
          </a:p>
        </p:txBody>
      </p:sp>
      <p:sp>
        <p:nvSpPr>
          <p:cNvPr id="116" name=""/>
          <p:cNvSpPr/>
          <p:nvPr/>
        </p:nvSpPr>
        <p:spPr>
          <a:xfrm>
            <a:off x="3429000" y="3200400"/>
            <a:ext cx="1367280" cy="910080"/>
          </a:xfrm>
          <a:prstGeom prst="rect">
            <a:avLst/>
          </a:prstGeom>
          <a:solidFill>
            <a:srgbClr val="bf819e"/>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ヒラギノ角ゴ Pro W3"/>
              </a:rPr>
              <a:t>vHvG</a:t>
            </a:r>
            <a:endParaRPr b="0" lang="en-US" sz="1800" spc="-1" strike="noStrike">
              <a:solidFill>
                <a:srgbClr val="ffffff"/>
              </a:solidFill>
              <a:latin typeface="Arial"/>
            </a:endParaRPr>
          </a:p>
        </p:txBody>
      </p:sp>
      <p:sp>
        <p:nvSpPr>
          <p:cNvPr id="117" name=""/>
          <p:cNvSpPr/>
          <p:nvPr/>
        </p:nvSpPr>
        <p:spPr>
          <a:xfrm>
            <a:off x="5943600" y="3200400"/>
            <a:ext cx="1367280" cy="910080"/>
          </a:xfrm>
          <a:prstGeom prst="rect">
            <a:avLst/>
          </a:prstGeom>
          <a:solidFill>
            <a:srgbClr val="81d41a"/>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ヒラギノ角ゴ Pro W3"/>
              </a:rPr>
              <a:t>Virusparies</a:t>
            </a:r>
            <a:endParaRPr b="0" lang="en-US" sz="1800" spc="-1" strike="noStrike">
              <a:solidFill>
                <a:srgbClr val="000000"/>
              </a:solidFill>
              <a:latin typeface="Arial"/>
            </a:endParaRPr>
          </a:p>
        </p:txBody>
      </p:sp>
      <p:sp>
        <p:nvSpPr>
          <p:cNvPr id="118" name=""/>
          <p:cNvSpPr/>
          <p:nvPr/>
        </p:nvSpPr>
        <p:spPr>
          <a:xfrm>
            <a:off x="1371600" y="2286000"/>
            <a:ext cx="2057400" cy="36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ヒラギノ角ゴ Pro W3"/>
            </a:endParaRPr>
          </a:p>
        </p:txBody>
      </p:sp>
      <p:sp>
        <p:nvSpPr>
          <p:cNvPr id="119" name=""/>
          <p:cNvSpPr/>
          <p:nvPr/>
        </p:nvSpPr>
        <p:spPr>
          <a:xfrm>
            <a:off x="2286000" y="3657600"/>
            <a:ext cx="1143000" cy="36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ヒラギノ角ゴ Pro W3"/>
            </a:endParaRPr>
          </a:p>
        </p:txBody>
      </p:sp>
      <p:sp>
        <p:nvSpPr>
          <p:cNvPr id="120" name=""/>
          <p:cNvSpPr/>
          <p:nvPr/>
        </p:nvSpPr>
        <p:spPr>
          <a:xfrm>
            <a:off x="2286000" y="1828800"/>
            <a:ext cx="1138680" cy="85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Arial"/>
                <a:ea typeface="ヒラギノ角ゴ Pro W3"/>
              </a:rPr>
              <a:t>Smalldna virus</a:t>
            </a:r>
            <a:endParaRPr b="0" lang="en-US" sz="1400" spc="-1" strike="noStrike">
              <a:solidFill>
                <a:srgbClr val="000000"/>
              </a:solidFill>
              <a:latin typeface="Arial"/>
            </a:endParaRPr>
          </a:p>
        </p:txBody>
      </p:sp>
      <p:sp>
        <p:nvSpPr>
          <p:cNvPr id="121" name=""/>
          <p:cNvSpPr/>
          <p:nvPr/>
        </p:nvSpPr>
        <p:spPr>
          <a:xfrm>
            <a:off x="2286000" y="3027960"/>
            <a:ext cx="1138680" cy="85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Arial"/>
                <a:ea typeface="ヒラギノ角ゴ Pro W3"/>
              </a:rPr>
              <a:t>Smalldna virus</a:t>
            </a:r>
            <a:endParaRPr b="0" lang="en-US" sz="1400" spc="-1" strike="noStrike">
              <a:solidFill>
                <a:srgbClr val="000000"/>
              </a:solidFill>
              <a:latin typeface="Arial"/>
            </a:endParaRPr>
          </a:p>
        </p:txBody>
      </p:sp>
      <p:sp>
        <p:nvSpPr>
          <p:cNvPr id="122" name=""/>
          <p:cNvSpPr/>
          <p:nvPr/>
        </p:nvSpPr>
        <p:spPr>
          <a:xfrm>
            <a:off x="5942160" y="1830240"/>
            <a:ext cx="1367280" cy="910080"/>
          </a:xfrm>
          <a:prstGeom prst="rect">
            <a:avLst/>
          </a:prstGeom>
          <a:solidFill>
            <a:srgbClr val="81d41a"/>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Arial"/>
                <a:ea typeface="ヒラギノ角ゴ Pro W3"/>
              </a:rPr>
              <a:t>Virusparies</a:t>
            </a:r>
            <a:endParaRPr b="0" lang="en-US" sz="1800" spc="-1" strike="noStrike">
              <a:solidFill>
                <a:srgbClr val="000000"/>
              </a:solidFill>
              <a:latin typeface="Arial"/>
            </a:endParaRPr>
          </a:p>
        </p:txBody>
      </p:sp>
      <p:sp>
        <p:nvSpPr>
          <p:cNvPr id="123" name=""/>
          <p:cNvSpPr/>
          <p:nvPr/>
        </p:nvSpPr>
        <p:spPr>
          <a:xfrm>
            <a:off x="4800600" y="2286000"/>
            <a:ext cx="1143000" cy="36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ヒラギノ角ゴ Pro W3"/>
            </a:endParaRPr>
          </a:p>
        </p:txBody>
      </p:sp>
      <p:sp>
        <p:nvSpPr>
          <p:cNvPr id="124" name=""/>
          <p:cNvSpPr/>
          <p:nvPr/>
        </p:nvSpPr>
        <p:spPr>
          <a:xfrm>
            <a:off x="4800600" y="3657600"/>
            <a:ext cx="1143000" cy="36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ヒラギノ角ゴ Pro W3"/>
            </a:endParaRPr>
          </a:p>
        </p:txBody>
      </p:sp>
      <p:sp>
        <p:nvSpPr>
          <p:cNvPr id="125" name=""/>
          <p:cNvSpPr/>
          <p:nvPr/>
        </p:nvSpPr>
        <p:spPr>
          <a:xfrm>
            <a:off x="4800600" y="1828800"/>
            <a:ext cx="1138680" cy="59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Arial"/>
                <a:ea typeface="ヒラギノ角ゴ Pro W3"/>
              </a:rPr>
              <a:t>Hunter Hittable</a:t>
            </a:r>
            <a:endParaRPr b="0" lang="en-US" sz="1400" spc="-1" strike="noStrike">
              <a:solidFill>
                <a:srgbClr val="000000"/>
              </a:solidFill>
              <a:latin typeface="Arial"/>
            </a:endParaRPr>
          </a:p>
        </p:txBody>
      </p:sp>
      <p:sp>
        <p:nvSpPr>
          <p:cNvPr id="126" name=""/>
          <p:cNvSpPr/>
          <p:nvPr/>
        </p:nvSpPr>
        <p:spPr>
          <a:xfrm>
            <a:off x="4800600" y="3200400"/>
            <a:ext cx="1138680" cy="59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Arial"/>
                <a:ea typeface="ヒラギノ角ゴ Pro W3"/>
              </a:rPr>
              <a:t>Hunter Hittable</a:t>
            </a:r>
            <a:endParaRPr b="0" lang="en-US" sz="1400" spc="-1" strike="noStrike">
              <a:solidFill>
                <a:srgbClr val="000000"/>
              </a:solidFill>
              <a:latin typeface="Arial"/>
            </a:endParaRPr>
          </a:p>
        </p:txBody>
      </p:sp>
      <p:sp>
        <p:nvSpPr>
          <p:cNvPr id="127" name=""/>
          <p:cNvSpPr/>
          <p:nvPr/>
        </p:nvSpPr>
        <p:spPr>
          <a:xfrm>
            <a:off x="457200" y="2971800"/>
            <a:ext cx="8001000" cy="36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ヒラギノ角ゴ Pro W3"/>
            </a:endParaRPr>
          </a:p>
        </p:txBody>
      </p:sp>
      <p:sp>
        <p:nvSpPr>
          <p:cNvPr id="128" name=""/>
          <p:cNvSpPr/>
          <p:nvPr/>
        </p:nvSpPr>
        <p:spPr>
          <a:xfrm>
            <a:off x="228600" y="2057400"/>
            <a:ext cx="454320" cy="4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129" name=""/>
          <p:cNvSpPr/>
          <p:nvPr/>
        </p:nvSpPr>
        <p:spPr>
          <a:xfrm>
            <a:off x="228600" y="3429000"/>
            <a:ext cx="454320" cy="45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pic>
        <p:nvPicPr>
          <p:cNvPr id="130" name="" descr=""/>
          <p:cNvPicPr/>
          <p:nvPr/>
        </p:nvPicPr>
        <p:blipFill>
          <a:blip r:embed="rId1"/>
          <a:stretch/>
        </p:blipFill>
        <p:spPr>
          <a:xfrm>
            <a:off x="3429000" y="1264320"/>
            <a:ext cx="1368720" cy="1583280"/>
          </a:xfrm>
          <a:prstGeom prst="rect">
            <a:avLst/>
          </a:prstGeom>
          <a:ln w="0">
            <a:noFill/>
          </a:ln>
        </p:spPr>
      </p:pic>
      <p:pic>
        <p:nvPicPr>
          <p:cNvPr id="131" name="" descr=""/>
          <p:cNvPicPr/>
          <p:nvPr/>
        </p:nvPicPr>
        <p:blipFill>
          <a:blip r:embed="rId2"/>
          <a:stretch/>
        </p:blipFill>
        <p:spPr>
          <a:xfrm>
            <a:off x="3429000" y="1264320"/>
            <a:ext cx="1368720" cy="1583280"/>
          </a:xfrm>
          <a:prstGeom prst="rect">
            <a:avLst/>
          </a:prstGeom>
          <a:ln w="0">
            <a:noFill/>
          </a:ln>
        </p:spPr>
      </p:pic>
      <p:pic>
        <p:nvPicPr>
          <p:cNvPr id="132" name="" descr=""/>
          <p:cNvPicPr/>
          <p:nvPr/>
        </p:nvPicPr>
        <p:blipFill>
          <a:blip r:embed="rId3"/>
          <a:stretch/>
        </p:blipFill>
        <p:spPr>
          <a:xfrm>
            <a:off x="3427560" y="3027960"/>
            <a:ext cx="1368720" cy="1583280"/>
          </a:xfrm>
          <a:prstGeom prst="rect">
            <a:avLst/>
          </a:prstGeom>
          <a:ln w="0">
            <a:noFill/>
          </a:ln>
        </p:spPr>
      </p:pic>
      <p:pic>
        <p:nvPicPr>
          <p:cNvPr id="133" name="" descr=""/>
          <p:cNvPicPr/>
          <p:nvPr/>
        </p:nvPicPr>
        <p:blipFill>
          <a:blip r:embed="rId4"/>
          <a:stretch/>
        </p:blipFill>
        <p:spPr>
          <a:xfrm>
            <a:off x="685800" y="3027960"/>
            <a:ext cx="1597320" cy="1140120"/>
          </a:xfrm>
          <a:prstGeom prst="rect">
            <a:avLst/>
          </a:prstGeom>
          <a:ln w="0">
            <a:noFill/>
          </a:ln>
        </p:spPr>
      </p:pic>
      <p:pic>
        <p:nvPicPr>
          <p:cNvPr id="134" name="" descr=""/>
          <p:cNvPicPr/>
          <p:nvPr/>
        </p:nvPicPr>
        <p:blipFill>
          <a:blip r:embed="rId5"/>
          <a:stretch/>
        </p:blipFill>
        <p:spPr>
          <a:xfrm>
            <a:off x="685800" y="1600200"/>
            <a:ext cx="911520" cy="1140120"/>
          </a:xfrm>
          <a:prstGeom prst="rect">
            <a:avLst/>
          </a:prstGeom>
          <a:ln w="0">
            <a:noFill/>
          </a:ln>
        </p:spPr>
      </p:pic>
      <p:pic>
        <p:nvPicPr>
          <p:cNvPr id="135" name="" descr=""/>
          <p:cNvPicPr/>
          <p:nvPr/>
        </p:nvPicPr>
        <p:blipFill>
          <a:blip r:embed="rId6"/>
          <a:stretch/>
        </p:blipFill>
        <p:spPr>
          <a:xfrm>
            <a:off x="6858000" y="1600200"/>
            <a:ext cx="519840" cy="454320"/>
          </a:xfrm>
          <a:prstGeom prst="rect">
            <a:avLst/>
          </a:prstGeom>
          <a:ln w="0">
            <a:noFill/>
          </a:ln>
        </p:spPr>
      </p:pic>
      <p:pic>
        <p:nvPicPr>
          <p:cNvPr id="136" name="" descr=""/>
          <p:cNvPicPr/>
          <p:nvPr/>
        </p:nvPicPr>
        <p:blipFill>
          <a:blip r:embed="rId7"/>
          <a:stretch/>
        </p:blipFill>
        <p:spPr>
          <a:xfrm>
            <a:off x="6858000" y="2971800"/>
            <a:ext cx="519840" cy="4543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790920" y="1843920"/>
            <a:ext cx="7555680" cy="62100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4400" spc="-1" strike="noStrike">
                <a:solidFill>
                  <a:srgbClr val="000000"/>
                </a:solidFill>
                <a:latin typeface="Arial"/>
              </a:rPr>
              <a:t>Results: SRA Data</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7"/>
          <p:cNvSpPr/>
          <p:nvPr/>
        </p:nvSpPr>
        <p:spPr>
          <a:xfrm>
            <a:off x="228600" y="22860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Number of Runs finding specific virus group</a:t>
            </a:r>
            <a:endParaRPr b="0" lang="en-US" sz="1800" spc="-1" strike="noStrike">
              <a:solidFill>
                <a:srgbClr val="000000"/>
              </a:solidFill>
              <a:latin typeface="Arial"/>
            </a:endParaRPr>
          </a:p>
        </p:txBody>
      </p:sp>
      <p:pic>
        <p:nvPicPr>
          <p:cNvPr id="139" name="" descr=""/>
          <p:cNvPicPr/>
          <p:nvPr/>
        </p:nvPicPr>
        <p:blipFill>
          <a:blip r:embed="rId1"/>
          <a:stretch/>
        </p:blipFill>
        <p:spPr>
          <a:xfrm>
            <a:off x="228600" y="878400"/>
            <a:ext cx="4112640" cy="3462480"/>
          </a:xfrm>
          <a:prstGeom prst="rect">
            <a:avLst/>
          </a:prstGeom>
          <a:ln w="0">
            <a:noFill/>
          </a:ln>
        </p:spPr>
      </p:pic>
      <p:sp>
        <p:nvSpPr>
          <p:cNvPr id="140" name=""/>
          <p:cNvSpPr/>
          <p:nvPr/>
        </p:nvSpPr>
        <p:spPr>
          <a:xfrm>
            <a:off x="4572000" y="914400"/>
            <a:ext cx="4491720" cy="3596760"/>
          </a:xfrm>
          <a:prstGeom prst="rect">
            <a:avLst/>
          </a:prstGeom>
          <a:blipFill rotWithShape="0">
            <a:blip r:embed="rId2"/>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en-US" sz="1800" spc="-1" strike="noStrike">
                <a:solidFill>
                  <a:srgbClr val="000000"/>
                </a:solidFill>
                <a:latin typeface="Arial"/>
                <a:ea typeface="ヒラギノ角ゴ Pro W3"/>
              </a:rPr>
              <a:t>No Hepadna-Nackedna?</a:t>
            </a:r>
            <a:endParaRPr b="0" lang="en-US" sz="1800" spc="-1" strike="noStrike">
              <a:solidFill>
                <a:srgbClr val="000000"/>
              </a:solidFill>
              <a:latin typeface="Arial"/>
            </a:endParaRPr>
          </a:p>
        </p:txBody>
      </p:sp>
      <p:pic>
        <p:nvPicPr>
          <p:cNvPr id="141" name="" descr=""/>
          <p:cNvPicPr/>
          <p:nvPr/>
        </p:nvPicPr>
        <p:blipFill>
          <a:blip r:embed="rId3"/>
          <a:stretch/>
        </p:blipFill>
        <p:spPr>
          <a:xfrm>
            <a:off x="5259600" y="572400"/>
            <a:ext cx="3655080" cy="4227480"/>
          </a:xfrm>
          <a:prstGeom prst="rect">
            <a:avLst/>
          </a:prstGeom>
          <a:ln w="0">
            <a:noFill/>
          </a:ln>
        </p:spPr>
      </p:pic>
      <p:sp>
        <p:nvSpPr>
          <p:cNvPr id="142" name=""/>
          <p:cNvSpPr/>
          <p:nvPr/>
        </p:nvSpPr>
        <p:spPr>
          <a:xfrm>
            <a:off x="7315200" y="2567880"/>
            <a:ext cx="683280" cy="454680"/>
          </a:xfrm>
          <a:custGeom>
            <a:avLst/>
            <a:gdLst>
              <a:gd name="textAreaLeft" fmla="*/ 0 w 683280"/>
              <a:gd name="textAreaRight" fmla="*/ 685800 w 683280"/>
              <a:gd name="textAreaTop" fmla="*/ 0 h 454680"/>
              <a:gd name="textAreaBottom" fmla="*/ 457200 h 454680"/>
            </a:gdLst>
            <a:ahLst/>
            <a:rect l="textAreaLeft" t="textAreaTop" r="textAreaRight" b="textAreaBottom"/>
            <a:pathLst>
              <a:path w="153" h="132">
                <a:moveTo>
                  <a:pt x="123" y="39"/>
                </a:moveTo>
                <a:cubicBezTo>
                  <a:pt x="116" y="26"/>
                  <a:pt x="113" y="13"/>
                  <a:pt x="114" y="0"/>
                </a:cubicBezTo>
                <a:cubicBezTo>
                  <a:pt x="103" y="7"/>
                  <a:pt x="90" y="11"/>
                  <a:pt x="76" y="11"/>
                </a:cubicBezTo>
                <a:cubicBezTo>
                  <a:pt x="62" y="11"/>
                  <a:pt x="49" y="7"/>
                  <a:pt x="38" y="0"/>
                </a:cubicBezTo>
                <a:cubicBezTo>
                  <a:pt x="37" y="0"/>
                  <a:pt x="37" y="0"/>
                  <a:pt x="37" y="0"/>
                </a:cubicBezTo>
                <a:cubicBezTo>
                  <a:pt x="38" y="13"/>
                  <a:pt x="35" y="27"/>
                  <a:pt x="28" y="39"/>
                </a:cubicBezTo>
                <a:cubicBezTo>
                  <a:pt x="22" y="51"/>
                  <a:pt x="11" y="60"/>
                  <a:pt x="0" y="66"/>
                </a:cubicBezTo>
                <a:cubicBezTo>
                  <a:pt x="0" y="66"/>
                  <a:pt x="0" y="66"/>
                  <a:pt x="0" y="66"/>
                </a:cubicBezTo>
                <a:cubicBezTo>
                  <a:pt x="0" y="67"/>
                  <a:pt x="0" y="67"/>
                  <a:pt x="0" y="67"/>
                </a:cubicBezTo>
                <a:cubicBezTo>
                  <a:pt x="12" y="73"/>
                  <a:pt x="22" y="82"/>
                  <a:pt x="28" y="93"/>
                </a:cubicBezTo>
                <a:cubicBezTo>
                  <a:pt x="35" y="105"/>
                  <a:pt x="38" y="119"/>
                  <a:pt x="38" y="131"/>
                </a:cubicBezTo>
                <a:cubicBezTo>
                  <a:pt x="38" y="132"/>
                  <a:pt x="38" y="132"/>
                  <a:pt x="38" y="132"/>
                </a:cubicBezTo>
                <a:cubicBezTo>
                  <a:pt x="38" y="132"/>
                  <a:pt x="38" y="132"/>
                  <a:pt x="38" y="132"/>
                </a:cubicBezTo>
                <a:cubicBezTo>
                  <a:pt x="49" y="125"/>
                  <a:pt x="62" y="121"/>
                  <a:pt x="76" y="121"/>
                </a:cubicBezTo>
                <a:cubicBezTo>
                  <a:pt x="90" y="121"/>
                  <a:pt x="103" y="125"/>
                  <a:pt x="114" y="132"/>
                </a:cubicBezTo>
                <a:cubicBezTo>
                  <a:pt x="114" y="132"/>
                  <a:pt x="114" y="132"/>
                  <a:pt x="114" y="132"/>
                </a:cubicBezTo>
                <a:cubicBezTo>
                  <a:pt x="113" y="119"/>
                  <a:pt x="116" y="106"/>
                  <a:pt x="123" y="93"/>
                </a:cubicBezTo>
                <a:cubicBezTo>
                  <a:pt x="130" y="81"/>
                  <a:pt x="141" y="72"/>
                  <a:pt x="153" y="66"/>
                </a:cubicBezTo>
                <a:cubicBezTo>
                  <a:pt x="153" y="66"/>
                  <a:pt x="153" y="66"/>
                  <a:pt x="153" y="66"/>
                </a:cubicBezTo>
                <a:cubicBezTo>
                  <a:pt x="141" y="60"/>
                  <a:pt x="130" y="51"/>
                  <a:pt x="123" y="39"/>
                </a:cubicBezTo>
                <a:close/>
              </a:path>
            </a:pathLst>
          </a:custGeom>
          <a:solidFill>
            <a:srgbClr val="bf0041"/>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a typeface="ヒラギノ角ゴ Pro W3"/>
            </a:endParaRPr>
          </a:p>
        </p:txBody>
      </p:sp>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4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4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8"/>
          <p:cNvSpPr/>
          <p:nvPr/>
        </p:nvSpPr>
        <p:spPr>
          <a:xfrm>
            <a:off x="228600" y="36648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Number of Runs finding specific virus group</a:t>
            </a:r>
            <a:endParaRPr b="0" lang="en-US" sz="1800" spc="-1" strike="noStrike">
              <a:solidFill>
                <a:srgbClr val="000000"/>
              </a:solidFill>
              <a:latin typeface="Arial"/>
            </a:endParaRPr>
          </a:p>
        </p:txBody>
      </p:sp>
      <p:pic>
        <p:nvPicPr>
          <p:cNvPr id="144" name="" descr=""/>
          <p:cNvPicPr/>
          <p:nvPr/>
        </p:nvPicPr>
        <p:blipFill>
          <a:blip r:embed="rId1"/>
          <a:stretch/>
        </p:blipFill>
        <p:spPr>
          <a:xfrm>
            <a:off x="228960" y="878760"/>
            <a:ext cx="4112640" cy="3462480"/>
          </a:xfrm>
          <a:prstGeom prst="rect">
            <a:avLst/>
          </a:prstGeom>
          <a:ln w="0">
            <a:noFill/>
          </a:ln>
        </p:spPr>
      </p:pic>
      <p:pic>
        <p:nvPicPr>
          <p:cNvPr id="145" name="" descr=""/>
          <p:cNvPicPr/>
          <p:nvPr/>
        </p:nvPicPr>
        <p:blipFill>
          <a:blip r:embed="rId2"/>
          <a:stretch/>
        </p:blipFill>
        <p:spPr>
          <a:xfrm>
            <a:off x="4572000" y="1085760"/>
            <a:ext cx="4340880" cy="3255120"/>
          </a:xfrm>
          <a:prstGeom prst="rect">
            <a:avLst/>
          </a:prstGeom>
          <a:ln w="0">
            <a:noFill/>
          </a:ln>
        </p:spPr>
      </p:pic>
      <p:pic>
        <p:nvPicPr>
          <p:cNvPr id="146" name="" descr=""/>
          <p:cNvPicPr/>
          <p:nvPr/>
        </p:nvPicPr>
        <p:blipFill>
          <a:blip r:embed="rId3"/>
          <a:stretch/>
        </p:blipFill>
        <p:spPr>
          <a:xfrm>
            <a:off x="4572000" y="1085760"/>
            <a:ext cx="4417920" cy="3313440"/>
          </a:xfrm>
          <a:prstGeom prst="rect">
            <a:avLst/>
          </a:prstGeom>
          <a:ln w="0">
            <a:noFill/>
          </a:ln>
        </p:spPr>
      </p:pic>
      <p:sp>
        <p:nvSpPr>
          <p:cNvPr id="147" name=""/>
          <p:cNvSpPr/>
          <p:nvPr/>
        </p:nvSpPr>
        <p:spPr>
          <a:xfrm rot="21583200">
            <a:off x="6401520" y="2509200"/>
            <a:ext cx="2740680" cy="71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ヒラギノ角ゴ Pro W3"/>
              </a:rPr>
              <a:t>NO FILTER GOING FORWARD!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07" dur="indefinite" restart="never" nodeType="tmRoot">
          <p:childTnLst>
            <p:seq>
              <p:cTn id="108" dur="indefinite" nodeType="mainSeq">
                <p:childTnLst>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4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14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 descr=""/>
          <p:cNvPicPr/>
          <p:nvPr/>
        </p:nvPicPr>
        <p:blipFill>
          <a:blip r:embed="rId1"/>
          <a:stretch/>
        </p:blipFill>
        <p:spPr>
          <a:xfrm>
            <a:off x="0" y="698040"/>
            <a:ext cx="5942160" cy="1357920"/>
          </a:xfrm>
          <a:prstGeom prst="rect">
            <a:avLst/>
          </a:prstGeom>
          <a:ln w="0">
            <a:noFill/>
          </a:ln>
        </p:spPr>
      </p:pic>
      <p:pic>
        <p:nvPicPr>
          <p:cNvPr id="149" name="" descr=""/>
          <p:cNvPicPr/>
          <p:nvPr/>
        </p:nvPicPr>
        <p:blipFill>
          <a:blip r:embed="rId2"/>
          <a:stretch/>
        </p:blipFill>
        <p:spPr>
          <a:xfrm>
            <a:off x="0" y="2286000"/>
            <a:ext cx="5942160" cy="2369160"/>
          </a:xfrm>
          <a:prstGeom prst="rect">
            <a:avLst/>
          </a:prstGeom>
          <a:ln w="0">
            <a:noFill/>
          </a:ln>
        </p:spPr>
      </p:pic>
      <p:sp>
        <p:nvSpPr>
          <p:cNvPr id="150" name=""/>
          <p:cNvSpPr/>
          <p:nvPr/>
        </p:nvSpPr>
        <p:spPr>
          <a:xfrm>
            <a:off x="6172200" y="1828800"/>
            <a:ext cx="2970360" cy="137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55308d"/>
                </a:solidFill>
                <a:latin typeface="Ariel"/>
                <a:ea typeface="DejaVu Sans"/>
              </a:rPr>
              <a:t>SRR10822560 </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el"/>
                <a:ea typeface="DejaVu Sans"/>
              </a:rPr>
              <a:t>now finds Hepadna_Nackedna_TP</a:t>
            </a:r>
            <a:endParaRPr b="0" lang="en-US" sz="1800" spc="-1" strike="noStrike">
              <a:solidFill>
                <a:srgbClr val="000000"/>
              </a:solidFill>
              <a:latin typeface="Arial"/>
            </a:endParaRPr>
          </a:p>
        </p:txBody>
      </p:sp>
      <p:sp>
        <p:nvSpPr>
          <p:cNvPr id="151" name="PlaceHolder 26"/>
          <p:cNvSpPr/>
          <p:nvPr/>
        </p:nvSpPr>
        <p:spPr>
          <a:xfrm>
            <a:off x="228600" y="22860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Number of Runs finding specific virus group - Tables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9"/>
          <p:cNvSpPr/>
          <p:nvPr/>
        </p:nvSpPr>
        <p:spPr>
          <a:xfrm>
            <a:off x="228600" y="50436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Number of Hits for each Group</a:t>
            </a:r>
            <a:endParaRPr b="0" lang="en-US" sz="1800" spc="-1" strike="noStrike">
              <a:solidFill>
                <a:srgbClr val="000000"/>
              </a:solidFill>
              <a:latin typeface="Arial"/>
            </a:endParaRPr>
          </a:p>
        </p:txBody>
      </p:sp>
      <p:pic>
        <p:nvPicPr>
          <p:cNvPr id="153" name="" descr=""/>
          <p:cNvPicPr/>
          <p:nvPr/>
        </p:nvPicPr>
        <p:blipFill>
          <a:blip r:embed="rId1"/>
          <a:stretch/>
        </p:blipFill>
        <p:spPr>
          <a:xfrm>
            <a:off x="0" y="914400"/>
            <a:ext cx="4874400" cy="2740680"/>
          </a:xfrm>
          <a:prstGeom prst="rect">
            <a:avLst/>
          </a:prstGeom>
          <a:ln w="0">
            <a:noFill/>
          </a:ln>
        </p:spPr>
      </p:pic>
      <p:pic>
        <p:nvPicPr>
          <p:cNvPr id="154" name="" descr=""/>
          <p:cNvPicPr/>
          <p:nvPr/>
        </p:nvPicPr>
        <p:blipFill>
          <a:blip r:embed="rId2"/>
          <a:stretch/>
        </p:blipFill>
        <p:spPr>
          <a:xfrm>
            <a:off x="3886200" y="1973160"/>
            <a:ext cx="5253480" cy="2824920"/>
          </a:xfrm>
          <a:prstGeom prst="rect">
            <a:avLst/>
          </a:prstGeom>
          <a:ln w="0">
            <a:noFill/>
          </a:ln>
        </p:spPr>
      </p:pic>
      <p:pic>
        <p:nvPicPr>
          <p:cNvPr id="155" name="" descr=""/>
          <p:cNvPicPr/>
          <p:nvPr/>
        </p:nvPicPr>
        <p:blipFill>
          <a:blip r:embed="rId3"/>
          <a:stretch/>
        </p:blipFill>
        <p:spPr>
          <a:xfrm>
            <a:off x="3886200" y="1942920"/>
            <a:ext cx="5255280" cy="2855160"/>
          </a:xfrm>
          <a:prstGeom prst="rect">
            <a:avLst/>
          </a:prstGeom>
          <a:ln w="0">
            <a:noFill/>
          </a:ln>
        </p:spPr>
      </p:pic>
      <p:sp>
        <p:nvSpPr>
          <p:cNvPr id="156" name=""/>
          <p:cNvSpPr/>
          <p:nvPr/>
        </p:nvSpPr>
        <p:spPr>
          <a:xfrm>
            <a:off x="5715000" y="3200400"/>
            <a:ext cx="1826280" cy="683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ヒラギノ角ゴ Pro W3"/>
              </a:rPr>
              <a:t>Polyoma_LTag?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15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15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20"/>
          <p:cNvSpPr/>
          <p:nvPr/>
        </p:nvSpPr>
        <p:spPr>
          <a:xfrm>
            <a:off x="228600" y="64224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Boxplot – RefSeq E-Values</a:t>
            </a:r>
            <a:endParaRPr b="0" lang="en-US" sz="1800" spc="-1" strike="noStrike">
              <a:solidFill>
                <a:srgbClr val="000000"/>
              </a:solidFill>
              <a:latin typeface="Arial"/>
            </a:endParaRPr>
          </a:p>
        </p:txBody>
      </p:sp>
      <p:pic>
        <p:nvPicPr>
          <p:cNvPr id="158" name="" descr=""/>
          <p:cNvPicPr/>
          <p:nvPr/>
        </p:nvPicPr>
        <p:blipFill>
          <a:blip r:embed="rId1"/>
          <a:stretch/>
        </p:blipFill>
        <p:spPr>
          <a:xfrm>
            <a:off x="0" y="1027440"/>
            <a:ext cx="4418640" cy="3313440"/>
          </a:xfrm>
          <a:prstGeom prst="rect">
            <a:avLst/>
          </a:prstGeom>
          <a:ln w="0">
            <a:noFill/>
          </a:ln>
        </p:spPr>
      </p:pic>
      <p:pic>
        <p:nvPicPr>
          <p:cNvPr id="159" name="" descr=""/>
          <p:cNvPicPr/>
          <p:nvPr/>
        </p:nvPicPr>
        <p:blipFill>
          <a:blip r:embed="rId2"/>
          <a:stretch/>
        </p:blipFill>
        <p:spPr>
          <a:xfrm>
            <a:off x="4572000" y="1085760"/>
            <a:ext cx="4343400" cy="3257640"/>
          </a:xfrm>
          <a:prstGeom prst="rect">
            <a:avLst/>
          </a:prstGeom>
          <a:ln w="0">
            <a:noFill/>
          </a:ln>
        </p:spPr>
      </p:pic>
      <p:pic>
        <p:nvPicPr>
          <p:cNvPr id="160" name="" descr=""/>
          <p:cNvPicPr/>
          <p:nvPr/>
        </p:nvPicPr>
        <p:blipFill>
          <a:blip r:embed="rId3"/>
          <a:stretch/>
        </p:blipFill>
        <p:spPr>
          <a:xfrm>
            <a:off x="4572000" y="1085760"/>
            <a:ext cx="4418640" cy="3257640"/>
          </a:xfrm>
          <a:prstGeom prst="rect">
            <a:avLst/>
          </a:prstGeom>
          <a:ln w="0">
            <a:noFill/>
          </a:ln>
        </p:spPr>
      </p:pic>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15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530280" y="601560"/>
            <a:ext cx="7766280" cy="304920"/>
          </a:xfrm>
          <a:prstGeom prst="rect">
            <a:avLst/>
          </a:prstGeom>
          <a:noFill/>
          <a:ln w="0">
            <a:noFill/>
          </a:ln>
        </p:spPr>
        <p:txBody>
          <a:bodyPr numCol="1" spcCol="0" lIns="0" rIns="0" tIns="0" bIns="0" anchor="t">
            <a:noAutofit/>
          </a:bodyPr>
          <a:p>
            <a:pPr indent="0">
              <a:lnSpc>
                <a:spcPct val="100000"/>
              </a:lnSpc>
              <a:spcBef>
                <a:spcPts val="360"/>
              </a:spcBef>
              <a:buNone/>
              <a:tabLst>
                <a:tab algn="l" pos="0"/>
              </a:tabLst>
            </a:pPr>
            <a:r>
              <a:rPr b="0" lang="de-DE" sz="1800" spc="-1" strike="noStrike">
                <a:solidFill>
                  <a:srgbClr val="666666"/>
                </a:solidFill>
                <a:latin typeface="Arial"/>
                <a:ea typeface="Arial"/>
              </a:rPr>
              <a:t>Characterzation of the virome,VirusHunterGatherer and Virusparies - Outline</a:t>
            </a:r>
            <a:endParaRPr b="0" lang="en-US" sz="1800" spc="-1" strike="noStrike">
              <a:solidFill>
                <a:srgbClr val="000000"/>
              </a:solidFill>
              <a:latin typeface="Arial"/>
            </a:endParaRPr>
          </a:p>
        </p:txBody>
      </p:sp>
      <p:sp>
        <p:nvSpPr>
          <p:cNvPr id="60" name="PlaceHolder 2"/>
          <p:cNvSpPr>
            <a:spLocks noGrp="1"/>
          </p:cNvSpPr>
          <p:nvPr>
            <p:ph/>
          </p:nvPr>
        </p:nvSpPr>
        <p:spPr>
          <a:xfrm>
            <a:off x="530280" y="1143000"/>
            <a:ext cx="7766280" cy="2378160"/>
          </a:xfrm>
          <a:prstGeom prst="rect">
            <a:avLst/>
          </a:prstGeom>
          <a:noFill/>
          <a:ln w="0">
            <a:noFill/>
          </a:ln>
        </p:spPr>
        <p:txBody>
          <a:bodyPr numCol="1" spcCol="0" lIns="0" rIns="0" tIns="0" bIns="0" anchor="t">
            <a:noAutofit/>
          </a:bodyPr>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rPr>
              <a:t>Introduction</a:t>
            </a:r>
            <a:endParaRPr b="0" lang="en-US" sz="800" spc="-1" strike="noStrike">
              <a:solidFill>
                <a:srgbClr val="000000"/>
              </a:solidFill>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rPr>
              <a:t>Background: Importance of Viral discovery</a:t>
            </a:r>
            <a:endParaRPr b="0" lang="en-US" sz="800" spc="-1" strike="noStrike">
              <a:solidFill>
                <a:srgbClr val="000000"/>
              </a:solidFill>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rPr>
              <a:t>History of viral discovery</a:t>
            </a:r>
            <a:endParaRPr b="0" lang="en-US" sz="800" spc="-1" strike="noStrike">
              <a:solidFill>
                <a:srgbClr val="000000"/>
              </a:solidFill>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rPr>
              <a:t>Summary and Goals</a:t>
            </a:r>
            <a:endParaRPr b="0" lang="en-US" sz="800" spc="-1" strike="noStrike">
              <a:solidFill>
                <a:srgbClr val="000000"/>
              </a:solidFill>
              <a:latin typeface="Arial"/>
            </a:endParaRPr>
          </a:p>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rPr>
              <a:t>Methods and Material used</a:t>
            </a:r>
            <a:endParaRPr b="0" lang="en-US" sz="800" spc="-1" strike="noStrike">
              <a:solidFill>
                <a:srgbClr val="000000"/>
              </a:solidFill>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rPr>
              <a:t>Data</a:t>
            </a:r>
            <a:endParaRPr b="0" lang="en-US" sz="800" spc="-1" strike="noStrike">
              <a:solidFill>
                <a:srgbClr val="000000"/>
              </a:solidFill>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rPr>
              <a:t>Workflow</a:t>
            </a:r>
            <a:endParaRPr b="0" lang="en-US" sz="800" spc="-1" strike="noStrike">
              <a:solidFill>
                <a:srgbClr val="000000"/>
              </a:solidFill>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rPr>
              <a:t>Hittables</a:t>
            </a:r>
            <a:endParaRPr b="0" lang="en-US" sz="800" spc="-1" strike="noStrike">
              <a:solidFill>
                <a:srgbClr val="000000"/>
              </a:solidFill>
              <a:latin typeface="Arial"/>
            </a:endParaRPr>
          </a:p>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rPr>
              <a:t>Results</a:t>
            </a:r>
            <a:endParaRPr b="0" lang="en-US" sz="800" spc="-1" strike="noStrike">
              <a:solidFill>
                <a:srgbClr val="000000"/>
              </a:solidFill>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rPr>
              <a:t>SRA Data</a:t>
            </a:r>
            <a:endParaRPr b="0" lang="en-US" sz="800" spc="-1" strike="noStrike">
              <a:solidFill>
                <a:srgbClr val="000000"/>
              </a:solidFill>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rPr>
              <a:t>Taubert</a:t>
            </a:r>
            <a:endParaRPr b="0" lang="en-US" sz="800" spc="-1" strike="noStrike">
              <a:solidFill>
                <a:srgbClr val="000000"/>
              </a:solidFill>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rPr>
              <a:t>Virusparies Package</a:t>
            </a:r>
            <a:endParaRPr b="0" lang="en-US" sz="800" spc="-1" strike="noStrike">
              <a:solidFill>
                <a:srgbClr val="000000"/>
              </a:solidFill>
              <a:latin typeface="Arial"/>
            </a:endParaRPr>
          </a:p>
          <a:p>
            <a:pPr indent="0">
              <a:lnSpc>
                <a:spcPct val="100000"/>
              </a:lnSpc>
              <a:spcBef>
                <a:spcPts val="1134"/>
              </a:spcBef>
              <a:buNone/>
              <a:tabLst>
                <a:tab algn="l" pos="0"/>
              </a:tabLst>
            </a:pPr>
            <a:r>
              <a:rPr b="1" lang="en-US" sz="800" spc="-1" strike="noStrike">
                <a:solidFill>
                  <a:srgbClr val="000000"/>
                </a:solidFill>
                <a:latin typeface="Arial"/>
              </a:rPr>
              <a:t>    </a:t>
            </a:r>
            <a:r>
              <a:rPr b="1" lang="en-US" sz="800" spc="-1" strike="noStrike">
                <a:solidFill>
                  <a:srgbClr val="000000"/>
                </a:solidFill>
                <a:latin typeface="Arial"/>
              </a:rPr>
              <a:t>4.        Conclusion and Outlook</a:t>
            </a:r>
            <a:endParaRPr b="0" lang="en-US" sz="800" spc="-1" strike="noStrike">
              <a:solidFill>
                <a:srgbClr val="000000"/>
              </a:solidFill>
              <a:latin typeface="Arial"/>
            </a:endParaRPr>
          </a:p>
          <a:p>
            <a:pPr marL="864000" indent="0">
              <a:lnSpc>
                <a:spcPct val="100000"/>
              </a:lnSpc>
              <a:spcBef>
                <a:spcPts val="1134"/>
              </a:spcBef>
              <a:buNone/>
              <a:tabLst>
                <a:tab algn="l" pos="0"/>
              </a:tabLst>
            </a:pP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21"/>
          <p:cNvSpPr/>
          <p:nvPr/>
        </p:nvSpPr>
        <p:spPr>
          <a:xfrm>
            <a:off x="228600" y="78012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Boxplot – RefSeq Identity</a:t>
            </a:r>
            <a:endParaRPr b="0" lang="en-US" sz="1800" spc="-1" strike="noStrike">
              <a:solidFill>
                <a:srgbClr val="000000"/>
              </a:solidFill>
              <a:latin typeface="Arial"/>
            </a:endParaRPr>
          </a:p>
        </p:txBody>
      </p:sp>
      <p:pic>
        <p:nvPicPr>
          <p:cNvPr id="162" name="" descr=""/>
          <p:cNvPicPr/>
          <p:nvPr/>
        </p:nvPicPr>
        <p:blipFill>
          <a:blip r:embed="rId1"/>
          <a:stretch/>
        </p:blipFill>
        <p:spPr>
          <a:xfrm>
            <a:off x="74520" y="1198800"/>
            <a:ext cx="4494960" cy="3370680"/>
          </a:xfrm>
          <a:prstGeom prst="rect">
            <a:avLst/>
          </a:prstGeom>
          <a:ln w="0">
            <a:noFill/>
          </a:ln>
        </p:spPr>
      </p:pic>
      <p:pic>
        <p:nvPicPr>
          <p:cNvPr id="163" name="" descr=""/>
          <p:cNvPicPr/>
          <p:nvPr/>
        </p:nvPicPr>
        <p:blipFill>
          <a:blip r:embed="rId2"/>
          <a:stretch/>
        </p:blipFill>
        <p:spPr>
          <a:xfrm>
            <a:off x="4722840" y="1256040"/>
            <a:ext cx="4418640" cy="3313440"/>
          </a:xfrm>
          <a:prstGeom prst="rect">
            <a:avLst/>
          </a:prstGeom>
          <a:ln w="0">
            <a:noFill/>
          </a:ln>
        </p:spPr>
      </p:pic>
      <p:pic>
        <p:nvPicPr>
          <p:cNvPr id="164" name="" descr=""/>
          <p:cNvPicPr/>
          <p:nvPr/>
        </p:nvPicPr>
        <p:blipFill>
          <a:blip r:embed="rId3"/>
          <a:stretch/>
        </p:blipFill>
        <p:spPr>
          <a:xfrm>
            <a:off x="4650120" y="1256040"/>
            <a:ext cx="4491360" cy="3368160"/>
          </a:xfrm>
          <a:prstGeom prst="rect">
            <a:avLst/>
          </a:prstGeom>
          <a:ln w="0">
            <a:noFill/>
          </a:ln>
        </p:spPr>
      </p:pic>
    </p:spTree>
  </p:cSld>
  <mc:AlternateContent>
    <mc:Choice Requires="p14">
      <p:transition spd="slow" p14:dur="2000"/>
    </mc:Choice>
    <mc:Fallback>
      <p:transition spd="slow"/>
    </mc:Fallback>
  </mc:AlternateContent>
  <p:timing>
    <p:tnLst>
      <p:par>
        <p:cTn id="145" dur="indefinite" restart="never" nodeType="tmRoot">
          <p:childTnLst>
            <p:seq>
              <p:cTn id="146" dur="indefinite" nodeType="mainSeq">
                <p:childTnLst>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16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22"/>
          <p:cNvSpPr/>
          <p:nvPr/>
        </p:nvSpPr>
        <p:spPr>
          <a:xfrm>
            <a:off x="232200" y="45720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Scatterplot – E-Values vs. Identity</a:t>
            </a:r>
            <a:endParaRPr b="0" lang="en-US" sz="1800" spc="-1" strike="noStrike">
              <a:solidFill>
                <a:srgbClr val="000000"/>
              </a:solidFill>
              <a:latin typeface="Arial"/>
            </a:endParaRPr>
          </a:p>
        </p:txBody>
      </p:sp>
      <p:pic>
        <p:nvPicPr>
          <p:cNvPr id="166" name="" descr=""/>
          <p:cNvPicPr/>
          <p:nvPr/>
        </p:nvPicPr>
        <p:blipFill>
          <a:blip r:embed="rId1"/>
          <a:stretch/>
        </p:blipFill>
        <p:spPr>
          <a:xfrm>
            <a:off x="74880" y="1143000"/>
            <a:ext cx="4569120" cy="3426480"/>
          </a:xfrm>
          <a:prstGeom prst="rect">
            <a:avLst/>
          </a:prstGeom>
          <a:ln w="0">
            <a:noFill/>
          </a:ln>
        </p:spPr>
      </p:pic>
      <p:pic>
        <p:nvPicPr>
          <p:cNvPr id="167" name="" descr=""/>
          <p:cNvPicPr/>
          <p:nvPr/>
        </p:nvPicPr>
        <p:blipFill>
          <a:blip r:embed="rId2"/>
          <a:stretch/>
        </p:blipFill>
        <p:spPr>
          <a:xfrm>
            <a:off x="4646520" y="1258560"/>
            <a:ext cx="4415400" cy="3310920"/>
          </a:xfrm>
          <a:prstGeom prst="rect">
            <a:avLst/>
          </a:prstGeom>
          <a:ln w="0">
            <a:noFill/>
          </a:ln>
        </p:spPr>
      </p:pic>
      <p:pic>
        <p:nvPicPr>
          <p:cNvPr id="168" name="" descr=""/>
          <p:cNvPicPr/>
          <p:nvPr/>
        </p:nvPicPr>
        <p:blipFill>
          <a:blip r:embed="rId3"/>
          <a:stretch/>
        </p:blipFill>
        <p:spPr>
          <a:xfrm>
            <a:off x="4646520" y="1256040"/>
            <a:ext cx="4418640" cy="3313440"/>
          </a:xfrm>
          <a:prstGeom prst="rect">
            <a:avLst/>
          </a:prstGeom>
          <a:ln w="0">
            <a:noFill/>
          </a:ln>
        </p:spPr>
      </p:pic>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167"/>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23"/>
          <p:cNvSpPr/>
          <p:nvPr/>
        </p:nvSpPr>
        <p:spPr>
          <a:xfrm>
            <a:off x="232200" y="59508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Faceted Scatterplot – E-Values vs. Identity</a:t>
            </a:r>
            <a:endParaRPr b="0" lang="en-US" sz="1800" spc="-1" strike="noStrike">
              <a:solidFill>
                <a:srgbClr val="000000"/>
              </a:solidFill>
              <a:latin typeface="Arial"/>
            </a:endParaRPr>
          </a:p>
        </p:txBody>
      </p:sp>
      <p:pic>
        <p:nvPicPr>
          <p:cNvPr id="170" name="" descr=""/>
          <p:cNvPicPr/>
          <p:nvPr/>
        </p:nvPicPr>
        <p:blipFill>
          <a:blip r:embed="rId1"/>
          <a:stretch/>
        </p:blipFill>
        <p:spPr>
          <a:xfrm>
            <a:off x="150840" y="1314360"/>
            <a:ext cx="4190040" cy="3142080"/>
          </a:xfrm>
          <a:prstGeom prst="rect">
            <a:avLst/>
          </a:prstGeom>
          <a:ln w="0">
            <a:noFill/>
          </a:ln>
        </p:spPr>
      </p:pic>
      <p:pic>
        <p:nvPicPr>
          <p:cNvPr id="171" name="" descr=""/>
          <p:cNvPicPr/>
          <p:nvPr/>
        </p:nvPicPr>
        <p:blipFill>
          <a:blip r:embed="rId2"/>
          <a:stretch/>
        </p:blipFill>
        <p:spPr>
          <a:xfrm>
            <a:off x="4572000" y="914400"/>
            <a:ext cx="4340880" cy="3827880"/>
          </a:xfrm>
          <a:prstGeom prst="rect">
            <a:avLst/>
          </a:prstGeom>
          <a:ln w="0">
            <a:noFill/>
          </a:ln>
        </p:spPr>
      </p:pic>
      <p:pic>
        <p:nvPicPr>
          <p:cNvPr id="172" name="" descr=""/>
          <p:cNvPicPr/>
          <p:nvPr/>
        </p:nvPicPr>
        <p:blipFill>
          <a:blip r:embed="rId3"/>
          <a:stretch/>
        </p:blipFill>
        <p:spPr>
          <a:xfrm>
            <a:off x="4417920" y="914400"/>
            <a:ext cx="4723200" cy="3770640"/>
          </a:xfrm>
          <a:prstGeom prst="rect">
            <a:avLst/>
          </a:prstGeom>
          <a:ln w="0">
            <a:noFill/>
          </a:ln>
        </p:spPr>
      </p:pic>
    </p:spTree>
  </p:cSld>
  <mc:AlternateContent>
    <mc:Choice Requires="p14">
      <p:transition spd="slow" p14:dur="2000"/>
    </mc:Choice>
    <mc:Fallback>
      <p:transition spd="slow"/>
    </mc:Fallback>
  </mc:AlternateContent>
  <p:timing>
    <p:tnLst>
      <p:par>
        <p:cTn id="165" dur="indefinite" restart="never" nodeType="tmRoot">
          <p:childTnLst>
            <p:seq>
              <p:cTn id="166" dur="indefinite" nodeType="mainSeq">
                <p:childTnLst>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171"/>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3"/>
          <p:cNvSpPr/>
          <p:nvPr/>
        </p:nvSpPr>
        <p:spPr>
          <a:xfrm>
            <a:off x="685800" y="80352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SRA data Summary</a:t>
            </a:r>
            <a:endParaRPr b="0" lang="en-US" sz="1800" spc="-1" strike="noStrike">
              <a:solidFill>
                <a:srgbClr val="000000"/>
              </a:solidFill>
              <a:latin typeface="Arial"/>
            </a:endParaRPr>
          </a:p>
        </p:txBody>
      </p:sp>
      <p:sp>
        <p:nvSpPr>
          <p:cNvPr id="174" name=""/>
          <p:cNvSpPr/>
          <p:nvPr/>
        </p:nvSpPr>
        <p:spPr>
          <a:xfrm>
            <a:off x="457200" y="1371600"/>
            <a:ext cx="8453880" cy="296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ヒラギノ角ゴ Pro W3"/>
            </a:endParaRPr>
          </a:p>
        </p:txBody>
      </p:sp>
      <p:sp>
        <p:nvSpPr>
          <p:cNvPr id="175" name=""/>
          <p:cNvSpPr/>
          <p:nvPr/>
        </p:nvSpPr>
        <p:spPr>
          <a:xfrm>
            <a:off x="457200" y="1371600"/>
            <a:ext cx="8227080" cy="31978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pc="-1" strike="noStrike">
                <a:solidFill>
                  <a:srgbClr val="000000"/>
                </a:solidFill>
                <a:latin typeface="Ariel"/>
                <a:ea typeface="ヒラギノ角ゴ Pro W3"/>
              </a:rPr>
              <a:t>First Test did not find Hepadna-Nackedna.</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el"/>
                <a:ea typeface="ヒラギノ角ゴ Pro W3"/>
              </a:rPr>
              <a:t>Updated DB (Test 2) and made Filter against Host optional (Test 3).</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el"/>
                <a:ea typeface="ヒラギノ角ゴ Pro W3"/>
              </a:rPr>
              <a:t>Test 2 and Test 3 returned similar results.</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el"/>
                <a:ea typeface="ヒラギノ角ゴ Pro W3"/>
              </a:rPr>
              <a:t>Hepadna now in 6, not 5 Runs.</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el"/>
                <a:ea typeface="ヒラギノ角ゴ Pro W3"/>
              </a:rPr>
              <a:t>Find more Hits → due to new DB?</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el"/>
                <a:ea typeface="ヒラギノ角ゴ Pro W3"/>
              </a:rPr>
              <a:t>Find Polyoma_Ltag → False Positive.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1" lang="en-US" sz="1800" spc="-1" strike="noStrike">
                <a:solidFill>
                  <a:srgbClr val="000000"/>
                </a:solidFill>
                <a:latin typeface="Ariel"/>
                <a:ea typeface="ヒラギノ角ゴ Pro W3"/>
              </a:rPr>
              <a:t>Decision to remove Filter going forward</a:t>
            </a:r>
            <a:r>
              <a:rPr b="0" lang="en-US" sz="1800" spc="-1" strike="noStrike">
                <a:solidFill>
                  <a:srgbClr val="000000"/>
                </a:solidFill>
                <a:latin typeface="Ariel"/>
                <a:ea typeface="ヒラギノ角ゴ Pro W3"/>
              </a:rPr>
              <a:t> → Filter out false positives downstream.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790920" y="1843920"/>
            <a:ext cx="7555680" cy="62100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4400" spc="-1" strike="noStrike">
                <a:solidFill>
                  <a:srgbClr val="000000"/>
                </a:solidFill>
                <a:latin typeface="Arial"/>
              </a:rPr>
              <a:t>Results - Taubert</a:t>
            </a:r>
            <a:endParaRPr b="0" lang="en-US" sz="4400" spc="-1" strike="noStrike">
              <a:solidFill>
                <a:srgbClr val="000000"/>
              </a:solidFill>
              <a:latin typeface="Arial"/>
            </a:endParaRPr>
          </a:p>
        </p:txBody>
      </p:sp>
      <p:sp>
        <p:nvSpPr>
          <p:cNvPr id="177" name=""/>
          <p:cNvSpPr/>
          <p:nvPr/>
        </p:nvSpPr>
        <p:spPr>
          <a:xfrm>
            <a:off x="1143000" y="3200400"/>
            <a:ext cx="7541640" cy="9122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pc="-1" strike="noStrike">
                <a:solidFill>
                  <a:srgbClr val="000000"/>
                </a:solidFill>
                <a:latin typeface="Arial"/>
                <a:ea typeface="ヒラギノ角ゴ Pro W3"/>
              </a:rPr>
              <a:t>Added Feature to run local FASTQ-Files.</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al"/>
                <a:ea typeface="ヒラギノ角ゴ Pro W3"/>
              </a:rPr>
              <a:t>Only 3 Taubert Folders returned Hittables with results for smalldna viruses.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5" dur="indefinite" restart="never" nodeType="tmRoot">
          <p:childTnLst>
            <p:seq>
              <p:cTn id="176" dur="indefinite" nodeType="mainSeq">
                <p:childTnLst>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 descr=""/>
          <p:cNvPicPr/>
          <p:nvPr/>
        </p:nvPicPr>
        <p:blipFill>
          <a:blip r:embed="rId1"/>
          <a:srcRect l="0" t="0" r="47579" b="0"/>
          <a:stretch/>
        </p:blipFill>
        <p:spPr>
          <a:xfrm>
            <a:off x="457560" y="917280"/>
            <a:ext cx="2513520" cy="3882600"/>
          </a:xfrm>
          <a:prstGeom prst="rect">
            <a:avLst/>
          </a:prstGeom>
          <a:ln w="0">
            <a:noFill/>
          </a:ln>
        </p:spPr>
      </p:pic>
      <p:sp>
        <p:nvSpPr>
          <p:cNvPr id="179" name="PlaceHolder 31"/>
          <p:cNvSpPr/>
          <p:nvPr/>
        </p:nvSpPr>
        <p:spPr>
          <a:xfrm>
            <a:off x="462600" y="45684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Taubert</a:t>
            </a:r>
            <a:endParaRPr b="0" lang="en-US" sz="1800" spc="-1" strike="noStrike">
              <a:solidFill>
                <a:srgbClr val="000000"/>
              </a:solidFill>
              <a:latin typeface="Arial"/>
            </a:endParaRPr>
          </a:p>
        </p:txBody>
      </p:sp>
      <p:sp>
        <p:nvSpPr>
          <p:cNvPr id="180" name=""/>
          <p:cNvSpPr/>
          <p:nvPr/>
        </p:nvSpPr>
        <p:spPr>
          <a:xfrm>
            <a:off x="3886200" y="914400"/>
            <a:ext cx="3885480" cy="25138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pc="-1" strike="noStrike">
                <a:solidFill>
                  <a:srgbClr val="000000"/>
                </a:solidFill>
                <a:latin typeface="Ariel"/>
                <a:ea typeface="DejaVu Sans"/>
              </a:rPr>
              <a:t>19-0131 is empty = 11 files.</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el"/>
                <a:ea typeface="DejaVu Sans"/>
              </a:rPr>
              <a:t>Only 3 returned non-empty Hittables.</a:t>
            </a:r>
            <a:endParaRPr b="0" lang="en-US" sz="1800" spc="-1" strike="noStrike">
              <a:solidFill>
                <a:srgbClr val="000000"/>
              </a:solidFill>
              <a:latin typeface="Arial"/>
            </a:endParaRPr>
          </a:p>
        </p:txBody>
      </p:sp>
      <p:sp>
        <p:nvSpPr>
          <p:cNvPr id="181" name=""/>
          <p:cNvSpPr/>
          <p:nvPr/>
        </p:nvSpPr>
        <p:spPr>
          <a:xfrm flipH="1">
            <a:off x="2057400" y="2971800"/>
            <a:ext cx="685800" cy="360"/>
          </a:xfrm>
          <a:prstGeom prst="line">
            <a:avLst/>
          </a:prstGeom>
          <a:ln w="12600">
            <a:solidFill>
              <a:srgbClr val="000000"/>
            </a:solidFill>
            <a:round/>
            <a:tailEnd len="med" type="triangle" w="med"/>
          </a:ln>
        </p:spPr>
        <p:style>
          <a:lnRef idx="0"/>
          <a:fillRef idx="0"/>
          <a:effectRef idx="0"/>
          <a:fontRef idx="minor"/>
        </p:style>
        <p:txBody>
          <a:bodyPr lIns="96120" rIns="96120" tIns="-51120" bIns="-51120" anchor="ctr">
            <a:noAutofit/>
          </a:bodyPr>
          <a:p>
            <a:endParaRPr b="0" lang="en-US" sz="1800" spc="-1" strike="noStrike">
              <a:solidFill>
                <a:srgbClr val="000000"/>
              </a:solidFill>
              <a:latin typeface="Arial"/>
              <a:ea typeface="DejaVu Sans"/>
            </a:endParaRPr>
          </a:p>
        </p:txBody>
      </p:sp>
      <p:sp>
        <p:nvSpPr>
          <p:cNvPr id="182" name=""/>
          <p:cNvSpPr/>
          <p:nvPr/>
        </p:nvSpPr>
        <p:spPr>
          <a:xfrm flipH="1">
            <a:off x="2057400" y="4343400"/>
            <a:ext cx="685800" cy="360"/>
          </a:xfrm>
          <a:prstGeom prst="line">
            <a:avLst/>
          </a:prstGeom>
          <a:ln w="12600">
            <a:solidFill>
              <a:srgbClr val="000000"/>
            </a:solidFill>
            <a:round/>
            <a:tailEnd len="med" type="triangle" w="med"/>
          </a:ln>
        </p:spPr>
        <p:style>
          <a:lnRef idx="0"/>
          <a:fillRef idx="0"/>
          <a:effectRef idx="0"/>
          <a:fontRef idx="minor"/>
        </p:style>
        <p:txBody>
          <a:bodyPr lIns="96120" rIns="96120" tIns="-51120" bIns="-51120" anchor="ctr">
            <a:noAutofit/>
          </a:bodyPr>
          <a:p>
            <a:endParaRPr b="0" lang="en-US" sz="1800" spc="-1" strike="noStrike">
              <a:solidFill>
                <a:srgbClr val="000000"/>
              </a:solidFill>
              <a:latin typeface="Arial"/>
              <a:ea typeface="DejaVu Sans"/>
            </a:endParaRPr>
          </a:p>
        </p:txBody>
      </p:sp>
      <p:sp>
        <p:nvSpPr>
          <p:cNvPr id="183" name=""/>
          <p:cNvSpPr/>
          <p:nvPr/>
        </p:nvSpPr>
        <p:spPr>
          <a:xfrm flipH="1">
            <a:off x="2057400" y="4572000"/>
            <a:ext cx="685800" cy="360"/>
          </a:xfrm>
          <a:prstGeom prst="line">
            <a:avLst/>
          </a:prstGeom>
          <a:ln w="12600">
            <a:solidFill>
              <a:srgbClr val="000000"/>
            </a:solidFill>
            <a:round/>
            <a:tailEnd len="med" type="triangle" w="med"/>
          </a:ln>
        </p:spPr>
        <p:style>
          <a:lnRef idx="0"/>
          <a:fillRef idx="0"/>
          <a:effectRef idx="0"/>
          <a:fontRef idx="minor"/>
        </p:style>
        <p:txBody>
          <a:bodyPr lIns="96120" rIns="96120" tIns="-51120" bIns="-51120" anchor="ctr">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24"/>
          <p:cNvSpPr/>
          <p:nvPr/>
        </p:nvSpPr>
        <p:spPr>
          <a:xfrm>
            <a:off x="685800" y="68544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Taubert</a:t>
            </a:r>
            <a:endParaRPr b="0" lang="en-US" sz="1800" spc="-1" strike="noStrike">
              <a:solidFill>
                <a:srgbClr val="000000"/>
              </a:solidFill>
              <a:latin typeface="Arial"/>
            </a:endParaRPr>
          </a:p>
        </p:txBody>
      </p:sp>
      <p:pic>
        <p:nvPicPr>
          <p:cNvPr id="185" name="" descr=""/>
          <p:cNvPicPr/>
          <p:nvPr/>
        </p:nvPicPr>
        <p:blipFill>
          <a:blip r:embed="rId1"/>
          <a:stretch/>
        </p:blipFill>
        <p:spPr>
          <a:xfrm>
            <a:off x="76680" y="1143000"/>
            <a:ext cx="4493160" cy="3369600"/>
          </a:xfrm>
          <a:prstGeom prst="rect">
            <a:avLst/>
          </a:prstGeom>
          <a:ln w="0">
            <a:noFill/>
          </a:ln>
        </p:spPr>
      </p:pic>
      <p:pic>
        <p:nvPicPr>
          <p:cNvPr id="186" name="" descr=""/>
          <p:cNvPicPr/>
          <p:nvPr/>
        </p:nvPicPr>
        <p:blipFill>
          <a:blip r:embed="rId2"/>
          <a:stretch/>
        </p:blipFill>
        <p:spPr>
          <a:xfrm>
            <a:off x="4800600" y="1358280"/>
            <a:ext cx="4114080" cy="27558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30"/>
          <p:cNvSpPr/>
          <p:nvPr/>
        </p:nvSpPr>
        <p:spPr>
          <a:xfrm>
            <a:off x="685800" y="80064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Taubert</a:t>
            </a:r>
            <a:endParaRPr b="0" lang="en-US" sz="1800" spc="-1" strike="noStrike">
              <a:solidFill>
                <a:srgbClr val="000000"/>
              </a:solidFill>
              <a:latin typeface="Arial"/>
            </a:endParaRPr>
          </a:p>
        </p:txBody>
      </p:sp>
      <p:pic>
        <p:nvPicPr>
          <p:cNvPr id="188" name="" descr=""/>
          <p:cNvPicPr/>
          <p:nvPr/>
        </p:nvPicPr>
        <p:blipFill>
          <a:blip r:embed="rId1"/>
          <a:stretch/>
        </p:blipFill>
        <p:spPr>
          <a:xfrm>
            <a:off x="457200" y="1258560"/>
            <a:ext cx="4112640" cy="3084120"/>
          </a:xfrm>
          <a:prstGeom prst="rect">
            <a:avLst/>
          </a:prstGeom>
          <a:ln w="0">
            <a:noFill/>
          </a:ln>
        </p:spPr>
      </p:pic>
      <p:sp>
        <p:nvSpPr>
          <p:cNvPr id="189" name=""/>
          <p:cNvSpPr/>
          <p:nvPr/>
        </p:nvSpPr>
        <p:spPr>
          <a:xfrm>
            <a:off x="5486400" y="1600200"/>
            <a:ext cx="2971080" cy="1828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Three Hittables, but none of them return results below the threshold (1e⁻⁵).</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6"/>
          <p:cNvSpPr/>
          <p:nvPr/>
        </p:nvSpPr>
        <p:spPr>
          <a:xfrm>
            <a:off x="687600" y="68580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Virusparies</a:t>
            </a:r>
            <a:endParaRPr b="0" lang="en-US" sz="1800" spc="-1" strike="noStrike">
              <a:solidFill>
                <a:srgbClr val="000000"/>
              </a:solidFill>
              <a:latin typeface="Arial"/>
            </a:endParaRPr>
          </a:p>
        </p:txBody>
      </p:sp>
      <p:sp>
        <p:nvSpPr>
          <p:cNvPr id="191" name=""/>
          <p:cNvSpPr/>
          <p:nvPr/>
        </p:nvSpPr>
        <p:spPr>
          <a:xfrm>
            <a:off x="457200" y="1371600"/>
            <a:ext cx="7996680" cy="2967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ヒラギノ角ゴ Pro W3"/>
            </a:endParaRPr>
          </a:p>
        </p:txBody>
      </p:sp>
      <p:sp>
        <p:nvSpPr>
          <p:cNvPr id="192" name=""/>
          <p:cNvSpPr/>
          <p:nvPr/>
        </p:nvSpPr>
        <p:spPr>
          <a:xfrm>
            <a:off x="6631920" y="4345920"/>
            <a:ext cx="2967480" cy="910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808080"/>
                </a:solidFill>
                <a:latin typeface="Ariel"/>
                <a:ea typeface="ヒラギノ角ゴ Pro W3"/>
              </a:rPr>
              <a:t>Virusparies available here: https://github.com/SergejRuff/Virusparies</a:t>
            </a:r>
            <a:endParaRPr b="0" lang="en-US" sz="900" spc="-1" strike="noStrike">
              <a:solidFill>
                <a:srgbClr val="000000"/>
              </a:solidFill>
              <a:latin typeface="Arial"/>
            </a:endParaRPr>
          </a:p>
        </p:txBody>
      </p:sp>
      <p:pic>
        <p:nvPicPr>
          <p:cNvPr id="193" name="" descr=""/>
          <p:cNvPicPr/>
          <p:nvPr/>
        </p:nvPicPr>
        <p:blipFill>
          <a:blip r:embed="rId1"/>
          <a:stretch/>
        </p:blipFill>
        <p:spPr>
          <a:xfrm>
            <a:off x="457200" y="1083240"/>
            <a:ext cx="4776120" cy="3486960"/>
          </a:xfrm>
          <a:prstGeom prst="rect">
            <a:avLst/>
          </a:prstGeom>
          <a:ln w="0">
            <a:noFill/>
          </a:ln>
        </p:spPr>
      </p:pic>
      <p:pic>
        <p:nvPicPr>
          <p:cNvPr id="194" name="" descr=""/>
          <p:cNvPicPr/>
          <p:nvPr/>
        </p:nvPicPr>
        <p:blipFill>
          <a:blip r:embed="rId2"/>
          <a:stretch/>
        </p:blipFill>
        <p:spPr>
          <a:xfrm>
            <a:off x="5257800" y="1371600"/>
            <a:ext cx="3707280" cy="2562840"/>
          </a:xfrm>
          <a:prstGeom prst="rect">
            <a:avLst/>
          </a:prstGeom>
          <a:ln w="0">
            <a:noFill/>
          </a:ln>
        </p:spPr>
      </p:pic>
    </p:spTree>
  </p:cSld>
  <mc:AlternateContent>
    <mc:Choice Requires="p14">
      <p:transition spd="slow" p14:dur="2000"/>
    </mc:Choice>
    <mc:Fallback>
      <p:transition spd="slow"/>
    </mc:Fallback>
  </mc:AlternateContent>
  <p:timing>
    <p:tnLst>
      <p:par>
        <p:cTn id="185" dur="indefinite" restart="never" nodeType="tmRoot">
          <p:childTnLst>
            <p:seq>
              <p:cTn id="186" dur="indefinite" nodeType="mainSeq">
                <p:childTnLst>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4"/>
          <p:cNvSpPr/>
          <p:nvPr/>
        </p:nvSpPr>
        <p:spPr>
          <a:xfrm>
            <a:off x="233280" y="45684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Virusparies</a:t>
            </a:r>
            <a:endParaRPr b="0" lang="en-US" sz="1800" spc="-1" strike="noStrike">
              <a:solidFill>
                <a:srgbClr val="000000"/>
              </a:solidFill>
              <a:latin typeface="Arial"/>
            </a:endParaRPr>
          </a:p>
        </p:txBody>
      </p:sp>
      <p:pic>
        <p:nvPicPr>
          <p:cNvPr id="196" name="" descr=""/>
          <p:cNvPicPr/>
          <p:nvPr/>
        </p:nvPicPr>
        <p:blipFill>
          <a:blip r:embed="rId1"/>
          <a:stretch/>
        </p:blipFill>
        <p:spPr>
          <a:xfrm>
            <a:off x="228600" y="1256760"/>
            <a:ext cx="4418640" cy="3313440"/>
          </a:xfrm>
          <a:prstGeom prst="rect">
            <a:avLst/>
          </a:prstGeom>
          <a:ln w="0">
            <a:noFill/>
          </a:ln>
        </p:spPr>
      </p:pic>
      <p:pic>
        <p:nvPicPr>
          <p:cNvPr id="197" name="" descr=""/>
          <p:cNvPicPr/>
          <p:nvPr/>
        </p:nvPicPr>
        <p:blipFill>
          <a:blip r:embed="rId2"/>
          <a:stretch/>
        </p:blipFill>
        <p:spPr>
          <a:xfrm>
            <a:off x="152280" y="1256760"/>
            <a:ext cx="4494960" cy="3370680"/>
          </a:xfrm>
          <a:prstGeom prst="rect">
            <a:avLst/>
          </a:prstGeom>
          <a:ln w="0">
            <a:noFill/>
          </a:ln>
        </p:spPr>
      </p:pic>
      <p:pic>
        <p:nvPicPr>
          <p:cNvPr id="198" name="" descr=""/>
          <p:cNvPicPr/>
          <p:nvPr/>
        </p:nvPicPr>
        <p:blipFill>
          <a:blip r:embed="rId3"/>
          <a:stretch/>
        </p:blipFill>
        <p:spPr>
          <a:xfrm>
            <a:off x="31680" y="1143000"/>
            <a:ext cx="5064120" cy="3655800"/>
          </a:xfrm>
          <a:prstGeom prst="rect">
            <a:avLst/>
          </a:prstGeom>
          <a:ln w="0">
            <a:noFill/>
          </a:ln>
        </p:spPr>
      </p:pic>
      <p:pic>
        <p:nvPicPr>
          <p:cNvPr id="199" name="" descr=""/>
          <p:cNvPicPr/>
          <p:nvPr/>
        </p:nvPicPr>
        <p:blipFill>
          <a:blip r:embed="rId4"/>
          <a:stretch/>
        </p:blipFill>
        <p:spPr>
          <a:xfrm>
            <a:off x="31680" y="1143000"/>
            <a:ext cx="5224320" cy="3655800"/>
          </a:xfrm>
          <a:prstGeom prst="rect">
            <a:avLst/>
          </a:prstGeom>
          <a:ln w="0">
            <a:noFill/>
          </a:ln>
        </p:spPr>
      </p:pic>
      <p:pic>
        <p:nvPicPr>
          <p:cNvPr id="200" name="" descr=""/>
          <p:cNvPicPr/>
          <p:nvPr/>
        </p:nvPicPr>
        <p:blipFill>
          <a:blip r:embed="rId5"/>
          <a:stretch/>
        </p:blipFill>
        <p:spPr>
          <a:xfrm>
            <a:off x="150840" y="1143000"/>
            <a:ext cx="5105160" cy="3655800"/>
          </a:xfrm>
          <a:prstGeom prst="rect">
            <a:avLst/>
          </a:prstGeom>
          <a:ln w="0">
            <a:noFill/>
          </a:ln>
        </p:spPr>
      </p:pic>
      <p:pic>
        <p:nvPicPr>
          <p:cNvPr id="201" name="" descr=""/>
          <p:cNvPicPr/>
          <p:nvPr/>
        </p:nvPicPr>
        <p:blipFill>
          <a:blip r:embed="rId6"/>
          <a:stretch/>
        </p:blipFill>
        <p:spPr>
          <a:xfrm>
            <a:off x="0" y="1107720"/>
            <a:ext cx="5256000" cy="3719880"/>
          </a:xfrm>
          <a:prstGeom prst="rect">
            <a:avLst/>
          </a:prstGeom>
          <a:ln w="0">
            <a:noFill/>
          </a:ln>
        </p:spPr>
      </p:pic>
      <p:pic>
        <p:nvPicPr>
          <p:cNvPr id="202" name="" descr=""/>
          <p:cNvPicPr/>
          <p:nvPr/>
        </p:nvPicPr>
        <p:blipFill>
          <a:blip r:embed="rId7"/>
          <a:stretch/>
        </p:blipFill>
        <p:spPr>
          <a:xfrm>
            <a:off x="0" y="1107720"/>
            <a:ext cx="5256000" cy="3691080"/>
          </a:xfrm>
          <a:prstGeom prst="rect">
            <a:avLst/>
          </a:prstGeom>
          <a:ln w="0">
            <a:noFill/>
          </a:ln>
        </p:spPr>
      </p:pic>
      <p:pic>
        <p:nvPicPr>
          <p:cNvPr id="203" name="" descr=""/>
          <p:cNvPicPr/>
          <p:nvPr/>
        </p:nvPicPr>
        <p:blipFill>
          <a:blip r:embed="rId8"/>
          <a:stretch/>
        </p:blipFill>
        <p:spPr>
          <a:xfrm>
            <a:off x="31680" y="1143000"/>
            <a:ext cx="5256360" cy="3198960"/>
          </a:xfrm>
          <a:prstGeom prst="rect">
            <a:avLst/>
          </a:prstGeom>
          <a:ln w="0">
            <a:noFill/>
          </a:ln>
        </p:spPr>
      </p:pic>
      <p:pic>
        <p:nvPicPr>
          <p:cNvPr id="204" name="" descr=""/>
          <p:cNvPicPr/>
          <p:nvPr/>
        </p:nvPicPr>
        <p:blipFill>
          <a:blip r:embed="rId9"/>
          <a:stretch/>
        </p:blipFill>
        <p:spPr>
          <a:xfrm>
            <a:off x="0" y="1107720"/>
            <a:ext cx="5256000" cy="3691440"/>
          </a:xfrm>
          <a:prstGeom prst="rect">
            <a:avLst/>
          </a:prstGeom>
          <a:ln w="0">
            <a:noFill/>
          </a:ln>
        </p:spPr>
      </p:pic>
      <p:pic>
        <p:nvPicPr>
          <p:cNvPr id="205" name="" descr=""/>
          <p:cNvPicPr/>
          <p:nvPr/>
        </p:nvPicPr>
        <p:blipFill>
          <a:blip r:embed="rId10"/>
          <a:stretch/>
        </p:blipFill>
        <p:spPr>
          <a:xfrm>
            <a:off x="5333040" y="228600"/>
            <a:ext cx="3809520" cy="4569120"/>
          </a:xfrm>
          <a:prstGeom prst="rect">
            <a:avLst/>
          </a:prstGeom>
          <a:ln w="0">
            <a:noFill/>
          </a:ln>
        </p:spPr>
      </p:pic>
    </p:spTree>
  </p:cSld>
  <mc:AlternateContent>
    <mc:Choice Requires="p14">
      <p:transition spd="slow" p14:dur="2000"/>
    </mc:Choice>
    <mc:Fallback>
      <p:transition spd="slow"/>
    </mc:Fallback>
  </mc:AlternateContent>
  <p:timing>
    <p:tnLst>
      <p:par>
        <p:cTn id="191" dur="indefinite" restart="never" nodeType="tmRoot">
          <p:childTnLst>
            <p:seq>
              <p:cTn id="192" dur="indefinite" nodeType="mainSeq">
                <p:childTnLst>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196"/>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19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198"/>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199"/>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200"/>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201"/>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202"/>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03"/>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790920" y="1843920"/>
            <a:ext cx="7555680" cy="62100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4400" spc="-1" strike="noStrike">
                <a:solidFill>
                  <a:srgbClr val="000000"/>
                </a:solidFill>
                <a:latin typeface="Arial"/>
              </a:rPr>
              <a:t>Introduction</a:t>
            </a:r>
            <a:endParaRPr b="0" lang="en-US" sz="4400" spc="-1" strike="noStrike">
              <a:solidFill>
                <a:srgbClr val="000000"/>
              </a:solidFill>
              <a:latin typeface="Arial"/>
            </a:endParaRPr>
          </a:p>
        </p:txBody>
      </p:sp>
      <p:sp>
        <p:nvSpPr>
          <p:cNvPr id="62" name=""/>
          <p:cNvSpPr/>
          <p:nvPr/>
        </p:nvSpPr>
        <p:spPr>
          <a:xfrm>
            <a:off x="1600200" y="3200400"/>
            <a:ext cx="6398640" cy="9122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25"/>
          <p:cNvSpPr/>
          <p:nvPr/>
        </p:nvSpPr>
        <p:spPr>
          <a:xfrm>
            <a:off x="4320" y="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Virusparies - Customization</a:t>
            </a:r>
            <a:endParaRPr b="0" lang="en-US" sz="1800" spc="-1" strike="noStrike">
              <a:solidFill>
                <a:srgbClr val="000000"/>
              </a:solidFill>
              <a:latin typeface="Arial"/>
            </a:endParaRPr>
          </a:p>
        </p:txBody>
      </p:sp>
      <p:pic>
        <p:nvPicPr>
          <p:cNvPr id="207" name="" descr=""/>
          <p:cNvPicPr/>
          <p:nvPr/>
        </p:nvPicPr>
        <p:blipFill>
          <a:blip r:embed="rId1"/>
          <a:stretch/>
        </p:blipFill>
        <p:spPr>
          <a:xfrm>
            <a:off x="2286000" y="457200"/>
            <a:ext cx="6692040" cy="4341600"/>
          </a:xfrm>
          <a:prstGeom prst="rect">
            <a:avLst/>
          </a:prstGeom>
          <a:ln w="0">
            <a:noFill/>
          </a:ln>
        </p:spPr>
      </p:pic>
      <p:sp>
        <p:nvSpPr>
          <p:cNvPr id="208" name=""/>
          <p:cNvSpPr/>
          <p:nvPr/>
        </p:nvSpPr>
        <p:spPr>
          <a:xfrm>
            <a:off x="6172200" y="2057400"/>
            <a:ext cx="251280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ea typeface="DejaVu Sans"/>
              </a:rPr>
              <a:t>Plot Customization</a:t>
            </a:r>
            <a:endParaRPr b="0" lang="en-US" sz="1800" spc="-1" strike="noStrike">
              <a:solidFill>
                <a:srgbClr val="000000"/>
              </a:solidFill>
              <a:latin typeface="Arial"/>
            </a:endParaRPr>
          </a:p>
          <a:p>
            <a:pPr>
              <a:lnSpc>
                <a:spcPct val="100000"/>
              </a:lnSpc>
            </a:pPr>
            <a:r>
              <a:rPr b="0" lang="en-US" sz="1800" spc="-1" strike="noStrike">
                <a:solidFill>
                  <a:srgbClr val="ffffff"/>
                </a:solidFill>
                <a:latin typeface="Arial"/>
                <a:ea typeface="DejaVu Sans"/>
              </a:rPr>
              <a:t>→ </a:t>
            </a:r>
            <a:r>
              <a:rPr b="0" lang="en-US" sz="1800" spc="-1" strike="noStrike">
                <a:solidFill>
                  <a:srgbClr val="ffffff"/>
                </a:solidFill>
                <a:latin typeface="Arial"/>
                <a:ea typeface="DejaVu Sans"/>
              </a:rPr>
              <a:t>23 Options</a:t>
            </a:r>
            <a:endParaRPr b="0" lang="en-US" sz="1800" spc="-1" strike="noStrike">
              <a:solidFill>
                <a:srgbClr val="000000"/>
              </a:solidFill>
              <a:latin typeface="Arial"/>
            </a:endParaRPr>
          </a:p>
        </p:txBody>
      </p:sp>
      <p:sp>
        <p:nvSpPr>
          <p:cNvPr id="209" name=""/>
          <p:cNvSpPr/>
          <p:nvPr/>
        </p:nvSpPr>
        <p:spPr>
          <a:xfrm>
            <a:off x="228600" y="1371600"/>
            <a:ext cx="5631480" cy="3427200"/>
          </a:xfrm>
          <a:prstGeom prst="rect">
            <a:avLst/>
          </a:prstGeom>
          <a:blipFill rotWithShape="0">
            <a:blip r:embed="rId2"/>
            <a:srcRect/>
            <a:stretch/>
          </a:blipFill>
          <a:ln w="0">
            <a:noFill/>
          </a:ln>
        </p:spPr>
        <p:style>
          <a:lnRef idx="0"/>
          <a:fillRef idx="0"/>
          <a:effectRef idx="0"/>
          <a:fontRef idx="minor"/>
        </p:style>
        <p:txBody>
          <a:bodyPr lIns="90000" rIns="90000" tIns="45000" bIns="45000" anchor="ctr" anchorCtr="1">
            <a:noAutofit/>
          </a:bodyPr>
          <a:p>
            <a:pPr algn="ctr">
              <a:lnSpc>
                <a:spcPct val="100000"/>
              </a:lnSpc>
            </a:pPr>
            <a:r>
              <a:rPr b="0" lang="en-US" sz="1800" spc="-1" strike="noStrike">
                <a:solidFill>
                  <a:srgbClr val="ffffff"/>
                </a:solidFill>
                <a:latin typeface="Arial"/>
                <a:ea typeface="DejaVu Sans"/>
              </a:rPr>
              <a:t>GT Customization </a:t>
            </a:r>
            <a:endParaRPr b="0" lang="en-US" sz="1800" spc="-1" strike="noStrike">
              <a:solidFill>
                <a:srgbClr val="000000"/>
              </a:solidFill>
              <a:latin typeface="Arial"/>
            </a:endParaRPr>
          </a:p>
          <a:p>
            <a:pPr algn="ctr">
              <a:lnSpc>
                <a:spcPct val="100000"/>
              </a:lnSpc>
            </a:pPr>
            <a:r>
              <a:rPr b="0" lang="en-US" sz="1800" spc="-1" strike="noStrike">
                <a:solidFill>
                  <a:srgbClr val="ffffff"/>
                </a:solidFill>
                <a:latin typeface="Arial"/>
                <a:ea typeface="DejaVu Sans"/>
              </a:rPr>
              <a:t>→ </a:t>
            </a:r>
            <a:r>
              <a:rPr b="0" lang="en-US" sz="1800" spc="-1" strike="noStrike">
                <a:solidFill>
                  <a:srgbClr val="ffffff"/>
                </a:solidFill>
                <a:latin typeface="Arial"/>
                <a:ea typeface="DejaVu Sans"/>
              </a:rPr>
              <a:t>14 Options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9" dur="indefinite" restart="never" nodeType="tmRoot">
          <p:childTnLst>
            <p:seq>
              <p:cTn id="230" dur="indefinite" nodeType="mainSeq">
                <p:childTnLst>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790920" y="1843920"/>
            <a:ext cx="7555680" cy="62100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4400" spc="-1" strike="noStrike">
                <a:solidFill>
                  <a:srgbClr val="000000"/>
                </a:solidFill>
                <a:latin typeface="Arial"/>
              </a:rPr>
              <a:t>Conclusion  and Outlook</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29"/>
          <p:cNvSpPr/>
          <p:nvPr/>
        </p:nvSpPr>
        <p:spPr>
          <a:xfrm>
            <a:off x="233280" y="59472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Conclusion</a:t>
            </a:r>
            <a:endParaRPr b="0" lang="en-US" sz="1800" spc="-1" strike="noStrike">
              <a:solidFill>
                <a:srgbClr val="000000"/>
              </a:solidFill>
              <a:latin typeface="Arial"/>
            </a:endParaRPr>
          </a:p>
        </p:txBody>
      </p:sp>
      <p:sp>
        <p:nvSpPr>
          <p:cNvPr id="212" name=""/>
          <p:cNvSpPr/>
          <p:nvPr/>
        </p:nvSpPr>
        <p:spPr>
          <a:xfrm>
            <a:off x="228600" y="1143000"/>
            <a:ext cx="8228160" cy="29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el"/>
                <a:ea typeface="DejaVu Sans"/>
              </a:rPr>
              <a:t>→</a:t>
            </a:r>
            <a:r>
              <a:rPr b="0" lang="en-US" sz="1800" spc="-1" strike="noStrike">
                <a:solidFill>
                  <a:srgbClr val="000000"/>
                </a:solidFill>
                <a:latin typeface="Ariel"/>
                <a:ea typeface="DejaVu Sans"/>
              </a:rPr>
              <a:t>Reproduced SRA Results *.</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el"/>
                <a:ea typeface="DejaVu Sans"/>
              </a:rPr>
              <a:t>→</a:t>
            </a:r>
            <a:r>
              <a:rPr b="0" lang="en-US" sz="1800" spc="-1" strike="noStrike">
                <a:solidFill>
                  <a:srgbClr val="000000"/>
                </a:solidFill>
                <a:latin typeface="Ariel"/>
                <a:ea typeface="DejaVu Sans"/>
              </a:rPr>
              <a:t>Filter and No Filter options yield similar results for SRA data.</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el"/>
                <a:ea typeface="DejaVu Sans"/>
              </a:rPr>
              <a:t>→ </a:t>
            </a:r>
            <a:r>
              <a:rPr b="0" lang="en-US" sz="1800" spc="-1" strike="noStrike">
                <a:solidFill>
                  <a:srgbClr val="000000"/>
                </a:solidFill>
                <a:latin typeface="Ariel"/>
                <a:ea typeface="DejaVu Sans"/>
              </a:rPr>
              <a:t>Taubert Runs for small DNA viruses returned no significant results.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el"/>
                <a:ea typeface="DejaVu Sans"/>
              </a:rPr>
              <a:t>→ </a:t>
            </a:r>
            <a:r>
              <a:rPr b="0" lang="en-US" sz="1800" spc="-1" strike="noStrike">
                <a:solidFill>
                  <a:srgbClr val="000000"/>
                </a:solidFill>
                <a:latin typeface="Ariel"/>
                <a:ea typeface="DejaVu Sans"/>
              </a:rPr>
              <a:t>Virusparies.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5"/>
          <p:cNvSpPr/>
          <p:nvPr/>
        </p:nvSpPr>
        <p:spPr>
          <a:xfrm>
            <a:off x="687600" y="68580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Outlook</a:t>
            </a:r>
            <a:endParaRPr b="0" lang="en-US" sz="1800" spc="-1" strike="noStrike">
              <a:solidFill>
                <a:srgbClr val="000000"/>
              </a:solidFill>
              <a:latin typeface="Arial"/>
            </a:endParaRPr>
          </a:p>
        </p:txBody>
      </p:sp>
      <p:sp>
        <p:nvSpPr>
          <p:cNvPr id="214" name=""/>
          <p:cNvSpPr/>
          <p:nvPr/>
        </p:nvSpPr>
        <p:spPr>
          <a:xfrm>
            <a:off x="685800" y="1143000"/>
            <a:ext cx="7768080" cy="3196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800" spc="-1" strike="noStrike">
                <a:solidFill>
                  <a:srgbClr val="000000"/>
                </a:solidFill>
                <a:latin typeface="Arial"/>
                <a:ea typeface="ヒラギノ角ゴ Pro W3"/>
              </a:rPr>
              <a:t>Small DNA, large DNA, and RNA virus runs for Taubert data.</a:t>
            </a:r>
            <a:endParaRPr b="0" lang="en-US" sz="1800" spc="-1" strike="noStrike">
              <a:solidFill>
                <a:srgbClr val="000000"/>
              </a:solidFill>
              <a:latin typeface="Arial"/>
            </a:endParaRPr>
          </a:p>
          <a:p>
            <a:pPr>
              <a:lnSpc>
                <a:spcPct val="100000"/>
              </a:lnSpc>
              <a:spcBef>
                <a:spcPts val="1191"/>
              </a:spcBef>
              <a:spcAft>
                <a:spcPts val="992"/>
              </a:spcAft>
            </a:pPr>
            <a:r>
              <a:rPr b="0" lang="en-US" sz="1800" spc="-1" strike="noStrike">
                <a:solidFill>
                  <a:srgbClr val="000000"/>
                </a:solidFill>
                <a:latin typeface="Arial"/>
                <a:ea typeface="ヒラギノ角ゴ Pro W3"/>
              </a:rPr>
              <a:t>→ </a:t>
            </a:r>
            <a:r>
              <a:rPr b="0" lang="en-US" sz="1800" spc="-1" strike="noStrike">
                <a:solidFill>
                  <a:srgbClr val="000000"/>
                </a:solidFill>
                <a:latin typeface="Arial"/>
                <a:ea typeface="ヒラギノ角ゴ Pro W3"/>
              </a:rPr>
              <a:t>If no results are obtained, use animal data.</a:t>
            </a:r>
            <a:endParaRPr b="0" lang="en-US" sz="1800" spc="-1" strike="noStrike">
              <a:solidFill>
                <a:srgbClr val="000000"/>
              </a:solidFill>
              <a:latin typeface="Arial"/>
            </a:endParaRPr>
          </a:p>
          <a:p>
            <a:pPr>
              <a:lnSpc>
                <a:spcPct val="100000"/>
              </a:lnSpc>
              <a:spcBef>
                <a:spcPts val="1191"/>
              </a:spcBef>
              <a:spcAft>
                <a:spcPts val="992"/>
              </a:spcAft>
            </a:pPr>
            <a:r>
              <a:rPr b="0" lang="en-US" sz="1800" spc="-1" strike="noStrike">
                <a:solidFill>
                  <a:srgbClr val="000000"/>
                </a:solidFill>
                <a:latin typeface="Arial"/>
                <a:ea typeface="ヒラギノ角ゴ Pro W3"/>
              </a:rPr>
              <a:t>Improve Virusparies → better Documentation, future Features.</a:t>
            </a:r>
            <a:endParaRPr b="0" lang="en-US" sz="1800" spc="-1" strike="noStrike">
              <a:solidFill>
                <a:srgbClr val="000000"/>
              </a:solidFill>
              <a:latin typeface="Arial"/>
            </a:endParaRPr>
          </a:p>
          <a:p>
            <a:pPr>
              <a:lnSpc>
                <a:spcPct val="100000"/>
              </a:lnSpc>
              <a:spcBef>
                <a:spcPts val="1191"/>
              </a:spcBef>
              <a:spcAft>
                <a:spcPts val="992"/>
              </a:spcAft>
            </a:pPr>
            <a:r>
              <a:rPr b="0" lang="en-US" sz="1800" spc="-1" strike="noStrike">
                <a:solidFill>
                  <a:srgbClr val="000000"/>
                </a:solidFill>
                <a:latin typeface="Arial"/>
                <a:ea typeface="ヒラギノ角ゴ Pro W3"/>
              </a:rPr>
              <a:t>Meeting with Taubert.</a:t>
            </a:r>
            <a:endParaRPr b="0" lang="en-US" sz="1800" spc="-1" strike="noStrike">
              <a:solidFill>
                <a:srgbClr val="000000"/>
              </a:solidFill>
              <a:latin typeface="Arial"/>
            </a:endParaRPr>
          </a:p>
          <a:p>
            <a:pPr>
              <a:lnSpc>
                <a:spcPct val="100000"/>
              </a:lnSpc>
              <a:spcBef>
                <a:spcPts val="1191"/>
              </a:spcBef>
              <a:spcAft>
                <a:spcPts val="992"/>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792000" y="1846440"/>
            <a:ext cx="7555320" cy="616320"/>
          </a:xfrm>
          <a:prstGeom prst="rect">
            <a:avLst/>
          </a:prstGeom>
          <a:noFill/>
          <a:ln w="0">
            <a:noFill/>
          </a:ln>
        </p:spPr>
        <p:txBody>
          <a:bodyPr numCol="1" spcCol="0" lIns="0" rIns="0" tIns="0" bIns="0" anchor="t">
            <a:noAutofit/>
          </a:bodyPr>
          <a:p>
            <a:pPr indent="0" defTabSz="777960">
              <a:lnSpc>
                <a:spcPct val="100000"/>
              </a:lnSpc>
              <a:buNone/>
              <a:tabLst>
                <a:tab algn="l" pos="0"/>
              </a:tabLst>
            </a:pPr>
            <a:r>
              <a:rPr b="0" lang="en-US" sz="1400" spc="-1" strike="noStrike">
                <a:solidFill>
                  <a:schemeClr val="lt1"/>
                </a:solidFill>
                <a:latin typeface="Arial"/>
                <a:ea typeface="ヒラギノ角ゴ Pro W3"/>
              </a:rPr>
              <a:t>Thank you for your time!</a:t>
            </a:r>
            <a:br>
              <a:rPr sz="1400"/>
            </a:br>
            <a:br>
              <a:rPr sz="1400"/>
            </a:br>
            <a:r>
              <a:rPr b="0" lang="en-US" sz="1400" spc="-1" strike="noStrike">
                <a:solidFill>
                  <a:schemeClr val="lt1"/>
                </a:solidFill>
                <a:latin typeface="Arial"/>
                <a:ea typeface="ヒラギノ角ゴ Pro W3"/>
              </a:rPr>
              <a:t>Any Questions?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4"/>
          <p:cNvSpPr/>
          <p:nvPr/>
        </p:nvSpPr>
        <p:spPr>
          <a:xfrm>
            <a:off x="530280" y="379440"/>
            <a:ext cx="7766280" cy="30492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Sources</a:t>
            </a:r>
            <a:endParaRPr b="0" lang="en-US" sz="1800" spc="-1" strike="noStrike">
              <a:solidFill>
                <a:srgbClr val="000000"/>
              </a:solidFill>
              <a:latin typeface="Arial"/>
            </a:endParaRPr>
          </a:p>
        </p:txBody>
      </p:sp>
      <p:sp>
        <p:nvSpPr>
          <p:cNvPr id="217" name=""/>
          <p:cNvSpPr/>
          <p:nvPr/>
        </p:nvSpPr>
        <p:spPr>
          <a:xfrm>
            <a:off x="461160" y="689760"/>
            <a:ext cx="8452800" cy="3195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800" spc="-1" strike="noStrike">
                <a:solidFill>
                  <a:srgbClr val="000000"/>
                </a:solidFill>
                <a:latin typeface="Arial"/>
                <a:ea typeface="ヒラギノ角ゴ Pro W3"/>
              </a:rPr>
              <a:t>Images used for the title page:</a:t>
            </a:r>
            <a:endParaRPr b="0" lang="en-US"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800" spc="-1" strike="noStrike">
                <a:solidFill>
                  <a:srgbClr val="000000"/>
                </a:solidFill>
                <a:latin typeface="Arial"/>
                <a:ea typeface="ヒラギノ角ゴ Pro W3"/>
              </a:rPr>
              <a:t>Prehistoric hunter- cave painting : https://stock.adobe.com/images/prehistoric-hunter-cave-painting-reproduction/3039780 (Last accessed June 2, 2024, at 19:01).</a:t>
            </a:r>
            <a:endParaRPr b="0" lang="en-US"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800" spc="-1" strike="noStrike">
                <a:solidFill>
                  <a:srgbClr val="000000"/>
                </a:solidFill>
                <a:latin typeface="Arial"/>
                <a:ea typeface="Noto Sans CJK SC"/>
              </a:rPr>
              <a:t>Zika 3D reconstruction: https://de.wikipedia.org/wiki/Zika-Virus#/media/Datei:Zika-chain-colored.png (Last accessed June 2, 2024, at 19:01).</a:t>
            </a:r>
            <a:endParaRPr b="0" lang="en-US"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800" spc="-1" strike="noStrike">
                <a:solidFill>
                  <a:srgbClr val="000000"/>
                </a:solidFill>
                <a:latin typeface="Arial"/>
                <a:ea typeface="Noto Sans CJK SC"/>
              </a:rPr>
              <a:t>Coronavirus SARS-COV2.png: https://de.wikipedia.org/wiki/Datei:Coronavirus._SARS-CoV-2.png (Last accessed June 2, 2024, at 19:01).</a:t>
            </a:r>
            <a:endParaRPr b="0" lang="en-US"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800" spc="-1" strike="noStrike">
                <a:solidFill>
                  <a:srgbClr val="000000"/>
                </a:solidFill>
                <a:latin typeface="Arial"/>
                <a:ea typeface="Noto Sans CJK SC"/>
              </a:rPr>
              <a:t>SARS-COV-2 without background.png : https://de.wikipedia.org/wiki/Datei:SARS-CoV-2_without_background.png (Last accessed June 2, 2024, at 19:01).</a:t>
            </a: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r>
              <a:rPr b="1" lang="en-US" sz="800" spc="-1" strike="noStrike">
                <a:solidFill>
                  <a:srgbClr val="000000"/>
                </a:solidFill>
                <a:latin typeface="Arial"/>
                <a:ea typeface="Noto Sans CJK SC"/>
              </a:rPr>
              <a:t>Introduction: Importance of Viral discovery - Pandemics</a:t>
            </a:r>
            <a:endParaRPr b="0" lang="en-US"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800" spc="-1" strike="noStrike">
                <a:solidFill>
                  <a:srgbClr val="000000"/>
                </a:solidFill>
                <a:latin typeface="Arial"/>
                <a:ea typeface="Noto Sans CJK SC"/>
              </a:rPr>
              <a:t>Figure and information based on (modified): Bhadoria P, Gupta G, Agarwal A. Viral Pandemics in the Past Two Decades: An Overview. J Family Med Prim Care. 2021 Aug;10(8):2745-2750. doi: 10.4103/jfmpc.jfmpc_2071_20. Epub 2021 Aug 27. PMID: 34660399; PMCID: PMC8483091.</a:t>
            </a: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r>
              <a:rPr b="1" lang="en-US" sz="800" spc="-1" strike="noStrike">
                <a:solidFill>
                  <a:srgbClr val="000000"/>
                </a:solidFill>
                <a:latin typeface="Arial"/>
                <a:ea typeface="Noto Sans CJK SC"/>
              </a:rPr>
              <a:t>Introduction: Importance of Viral discovery – Virome</a:t>
            </a:r>
            <a:endParaRPr b="0" lang="en-US"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800" spc="-1" strike="noStrike">
                <a:solidFill>
                  <a:srgbClr val="000000"/>
                </a:solidFill>
                <a:latin typeface="Arial"/>
                <a:ea typeface="Noto Sans CJK SC"/>
              </a:rPr>
              <a:t>Figure and information sourced from: Liang, G., Bushman, F.D. The human virome: assembly, composition and host interactions. Nat Rev Microbiol 19, 514–527 (2021). </a:t>
            </a:r>
            <a:r>
              <a:rPr b="0" lang="en-US" sz="800" spc="-1" strike="noStrike" u="sng">
                <a:solidFill>
                  <a:srgbClr val="009999"/>
                </a:solidFill>
                <a:uFillTx/>
                <a:latin typeface="Arial"/>
                <a:ea typeface="Noto Sans CJK SC"/>
              </a:rPr>
              <a:t>https://doi.org/10.1038/s41579-021-00536-5</a:t>
            </a:r>
            <a:r>
              <a:rPr b="0" lang="en-US" sz="800" spc="-1" strike="noStrike">
                <a:solidFill>
                  <a:srgbClr val="000000"/>
                </a:solidFill>
                <a:latin typeface="Arial"/>
                <a:ea typeface="Noto Sans CJK SC"/>
              </a:rPr>
              <a:t>   </a:t>
            </a: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r>
              <a:rPr b="1" lang="en-US" sz="800" spc="-1" strike="noStrike">
                <a:solidFill>
                  <a:srgbClr val="000000"/>
                </a:solidFill>
                <a:latin typeface="Arial"/>
                <a:ea typeface="Noto Sans CJK SC"/>
              </a:rPr>
              <a:t> </a:t>
            </a:r>
            <a:r>
              <a:rPr b="1" lang="en-US" sz="800" spc="-1" strike="noStrike">
                <a:solidFill>
                  <a:srgbClr val="000000"/>
                </a:solidFill>
                <a:latin typeface="Arial"/>
                <a:ea typeface="Noto Sans CJK SC"/>
              </a:rPr>
              <a:t>Introduction: Importance of Viral discovery – new model organisms</a:t>
            </a:r>
            <a:endParaRPr b="0" lang="en-US" sz="800" spc="-1" strike="noStrike">
              <a:solidFill>
                <a:srgbClr val="000000"/>
              </a:solidFill>
              <a:latin typeface="Arial"/>
            </a:endParaRPr>
          </a:p>
          <a:p>
            <a:pPr marL="216000" indent="-216000">
              <a:lnSpc>
                <a:spcPct val="100000"/>
              </a:lnSpc>
              <a:buClr>
                <a:srgbClr val="000000"/>
              </a:buClr>
              <a:buFont typeface="Symbol" charset="2"/>
              <a:buChar char=""/>
            </a:pPr>
            <a:r>
              <a:rPr b="0" lang="en-US" sz="800" spc="-1" strike="noStrike">
                <a:solidFill>
                  <a:srgbClr val="000000"/>
                </a:solidFill>
                <a:latin typeface="Arial"/>
                <a:ea typeface="Noto Sans CJK SC"/>
              </a:rPr>
              <a:t>WHO . Global Hepatitis Report 2017. WHO; Geneva, Switzerland: 2018.</a:t>
            </a:r>
            <a:endParaRPr b="0" lang="en-US" sz="800" spc="-1" strike="noStrike">
              <a:solidFill>
                <a:srgbClr val="000000"/>
              </a:solidFill>
              <a:latin typeface="Arial"/>
            </a:endParaRPr>
          </a:p>
          <a:p>
            <a:pPr marL="216000" indent="-216000">
              <a:lnSpc>
                <a:spcPct val="100000"/>
              </a:lnSpc>
              <a:buClr>
                <a:srgbClr val="000000"/>
              </a:buClr>
              <a:buFont typeface="Symbol" charset="2"/>
              <a:buChar char=""/>
            </a:pPr>
            <a:r>
              <a:rPr b="0" lang="en-US" sz="800" spc="-1" strike="noStrike">
                <a:solidFill>
                  <a:srgbClr val="000000"/>
                </a:solidFill>
                <a:latin typeface="Arial"/>
                <a:ea typeface="Noto Sans CJK SC"/>
              </a:rPr>
              <a:t>Berggren KA, Suzuki S, Ploss A. Animal Models Used in Hepatitis C Virus Research. Int J Mol Sci. 2020 May 29;21(11):3869. doi: 10.3390/ijms21113869. PMID: 32485887; PMCID: PMC7312079.</a:t>
            </a:r>
            <a:endParaRPr b="0" lang="en-US" sz="800" spc="-1" strike="noStrike">
              <a:solidFill>
                <a:srgbClr val="000000"/>
              </a:solidFill>
              <a:latin typeface="Arial"/>
            </a:endParaRPr>
          </a:p>
          <a:p>
            <a:pPr marL="216000" indent="-216000">
              <a:lnSpc>
                <a:spcPct val="100000"/>
              </a:lnSpc>
              <a:buClr>
                <a:srgbClr val="000000"/>
              </a:buClr>
              <a:buFont typeface="Symbol" charset="2"/>
              <a:buChar char=""/>
            </a:pPr>
            <a:r>
              <a:rPr b="0" lang="en-US" sz="800" spc="-1" strike="noStrike">
                <a:solidFill>
                  <a:srgbClr val="000000"/>
                </a:solidFill>
                <a:latin typeface="Arial"/>
                <a:ea typeface="Noto Sans CJK SC"/>
              </a:rPr>
              <a:t>Drexler JF, Corman VM, Müller MA, Lukashev AN, Gmyl A, Coutard B, Adam A, Ritz D, Leijten LM, van Riel D, Kallies R, Klose SM, Gloza-Rausch F, Binger T, Annan A, Adu-Sarkodie Y, Oppong S, Bourgarel M, Rupp D, Hoffmann B, Schlegel M, Kümmerer BM, Krüger DH, Schmidt-Chanasit J, Setién AA, Cottontail VM, Hemachudha T, Wacharapluesadee S, Osterrieder K, Bartenschlager R, Matthee S, Beer M, Kuiken T, Reusken C, Leroy EM, Ulrich RG, Drosten C. Evidence for novel hepaciviruses in rodents. PLoS Pathog. 2013;9(6):e1003438. doi: 10.1371/journal.ppat.1003438. Epub 2013 Jun 20. PMID: 23818848; PMCID: PMC3688547.</a:t>
            </a:r>
            <a:endParaRPr b="0" lang="en-US" sz="800" spc="-1" strike="noStrike">
              <a:solidFill>
                <a:srgbClr val="000000"/>
              </a:solidFill>
              <a:latin typeface="Arial"/>
            </a:endParaRPr>
          </a:p>
          <a:p>
            <a:pPr marL="216000" indent="-216000">
              <a:lnSpc>
                <a:spcPct val="100000"/>
              </a:lnSpc>
              <a:buClr>
                <a:srgbClr val="000000"/>
              </a:buClr>
              <a:buFont typeface="Symbol" charset="2"/>
              <a:buChar char=""/>
            </a:pPr>
            <a:r>
              <a:rPr b="0" lang="en-US" sz="800" spc="-1" strike="noStrike">
                <a:solidFill>
                  <a:srgbClr val="000000"/>
                </a:solidFill>
                <a:latin typeface="Arial"/>
                <a:ea typeface="Noto Sans CJK SC"/>
              </a:rPr>
              <a:t>Chimp Image: https://de.wikipedia.org/wiki/Gemeiner_Schimpanse#/media/Datei:015_Chimpanzee_at_Kibale_forest_National_Park_Photo_by_Giles_Laurent.jpg (Last accessed June 2, 2024, at 19:01).</a:t>
            </a:r>
            <a:endParaRPr b="0" lang="en-US" sz="800" spc="-1" strike="noStrike">
              <a:solidFill>
                <a:srgbClr val="000000"/>
              </a:solidFill>
              <a:latin typeface="Arial"/>
            </a:endParaRPr>
          </a:p>
          <a:p>
            <a:pPr marL="216000" indent="-216000">
              <a:lnSpc>
                <a:spcPct val="100000"/>
              </a:lnSpc>
              <a:buClr>
                <a:srgbClr val="000000"/>
              </a:buClr>
              <a:buFont typeface="Symbol" charset="2"/>
              <a:buChar char=""/>
            </a:pPr>
            <a:r>
              <a:rPr b="0" lang="en-US" sz="800" spc="-1" strike="noStrike">
                <a:solidFill>
                  <a:srgbClr val="000000"/>
                </a:solidFill>
                <a:latin typeface="Arial"/>
                <a:ea typeface="Noto Sans CJK SC"/>
              </a:rPr>
              <a:t>Mario Image: https://www.freeiconspng.com/img/49310 (Last accessed June 2, 2024, at 19:01).</a:t>
            </a:r>
            <a:endParaRPr b="0" lang="en-US" sz="800" spc="-1" strike="noStrike">
              <a:solidFill>
                <a:srgbClr val="000000"/>
              </a:solidFill>
              <a:latin typeface="Arial"/>
            </a:endParaRPr>
          </a:p>
          <a:p>
            <a:pPr marL="216000" indent="-216000">
              <a:lnSpc>
                <a:spcPct val="100000"/>
              </a:lnSpc>
              <a:buClr>
                <a:srgbClr val="000000"/>
              </a:buClr>
              <a:buFont typeface="Symbol" charset="2"/>
              <a:buChar char=""/>
            </a:pPr>
            <a:r>
              <a:rPr b="0" lang="en-US" sz="800" spc="-1" strike="noStrike" u="sng">
                <a:solidFill>
                  <a:srgbClr val="009999"/>
                </a:solidFill>
                <a:uFillTx/>
                <a:latin typeface="Arial"/>
                <a:ea typeface="Noto Sans CJK SC"/>
                <a:hlinkClick r:id="rId1"/>
              </a:rPr>
              <a:t>https://en.wikipedia.org/wiki/Bank_vole#/media/File:R%C3%B6telmaus.jpg</a:t>
            </a:r>
            <a:r>
              <a:rPr b="0" lang="en-US" sz="800" spc="-1" strike="noStrike">
                <a:solidFill>
                  <a:srgbClr val="000000"/>
                </a:solidFill>
                <a:latin typeface="Arial"/>
                <a:ea typeface="Noto Sans CJK SC"/>
              </a:rPr>
              <a:t> (Last accessed June 2, 2024, at 19:01).</a:t>
            </a: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r>
              <a:rPr b="1" lang="en-US" sz="800" spc="-1" strike="noStrike">
                <a:solidFill>
                  <a:srgbClr val="000000"/>
                </a:solidFill>
                <a:latin typeface="Arial"/>
                <a:ea typeface="Noto Sans CJK SC"/>
              </a:rPr>
              <a:t>Methods and Material used: VirusHunterGatherer Workflow/ Results: Virusparie</a:t>
            </a:r>
            <a:r>
              <a:rPr b="0" lang="en-US" sz="800" spc="-1" strike="noStrike">
                <a:solidFill>
                  <a:srgbClr val="000000"/>
                </a:solidFill>
                <a:latin typeface="Arial"/>
                <a:ea typeface="Noto Sans CJK SC"/>
              </a:rPr>
              <a:t>s</a:t>
            </a:r>
            <a:endParaRPr b="0" lang="en-US"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800" spc="-1" strike="noStrike">
                <a:solidFill>
                  <a:srgbClr val="000000"/>
                </a:solidFill>
                <a:latin typeface="Ariel"/>
                <a:ea typeface="Noto Sans CJK SC"/>
              </a:rPr>
              <a:t>VirusHunterGatherer available here: https://github.com/lauberlab/VirusHunterGatherer</a:t>
            </a:r>
            <a:endParaRPr b="0" lang="en-US"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800" spc="-1" strike="noStrike">
                <a:solidFill>
                  <a:srgbClr val="000000"/>
                </a:solidFill>
                <a:latin typeface="Ariel"/>
                <a:ea typeface="Noto Sans CJK SC"/>
              </a:rPr>
              <a:t>Virusparies available here: https://github.com/SergejRuff/Virusparies</a:t>
            </a: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18" name="" descr=""/>
          <p:cNvPicPr/>
          <p:nvPr/>
        </p:nvPicPr>
        <p:blipFill>
          <a:blip r:embed="rId1"/>
          <a:stretch/>
        </p:blipFill>
        <p:spPr>
          <a:xfrm>
            <a:off x="0" y="0"/>
            <a:ext cx="4342320" cy="2284920"/>
          </a:xfrm>
          <a:prstGeom prst="rect">
            <a:avLst/>
          </a:prstGeom>
          <a:ln w="0">
            <a:noFill/>
          </a:ln>
        </p:spPr>
      </p:pic>
      <p:pic>
        <p:nvPicPr>
          <p:cNvPr id="219" name="" descr=""/>
          <p:cNvPicPr/>
          <p:nvPr/>
        </p:nvPicPr>
        <p:blipFill>
          <a:blip r:embed="rId2"/>
          <a:stretch/>
        </p:blipFill>
        <p:spPr>
          <a:xfrm>
            <a:off x="0" y="2286000"/>
            <a:ext cx="4342320" cy="2330280"/>
          </a:xfrm>
          <a:prstGeom prst="rect">
            <a:avLst/>
          </a:prstGeom>
          <a:ln w="0">
            <a:noFill/>
          </a:ln>
        </p:spPr>
      </p:pic>
      <p:pic>
        <p:nvPicPr>
          <p:cNvPr id="220" name="" descr=""/>
          <p:cNvPicPr/>
          <p:nvPr/>
        </p:nvPicPr>
        <p:blipFill>
          <a:blip r:embed="rId3"/>
          <a:stretch/>
        </p:blipFill>
        <p:spPr>
          <a:xfrm>
            <a:off x="4343400" y="-15480"/>
            <a:ext cx="4569120" cy="2529000"/>
          </a:xfrm>
          <a:prstGeom prst="rect">
            <a:avLst/>
          </a:prstGeom>
          <a:ln w="0">
            <a:noFill/>
          </a:ln>
        </p:spPr>
      </p:pic>
      <p:pic>
        <p:nvPicPr>
          <p:cNvPr id="221" name="" descr=""/>
          <p:cNvPicPr/>
          <p:nvPr/>
        </p:nvPicPr>
        <p:blipFill>
          <a:blip r:embed="rId4"/>
          <a:stretch/>
        </p:blipFill>
        <p:spPr>
          <a:xfrm>
            <a:off x="4345200" y="2514600"/>
            <a:ext cx="4569120" cy="22849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22" name="PlaceHolder 27"/>
          <p:cNvSpPr/>
          <p:nvPr/>
        </p:nvSpPr>
        <p:spPr>
          <a:xfrm>
            <a:off x="233280" y="22860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Boxplot – RefSeq E-Values - Table</a:t>
            </a:r>
            <a:endParaRPr b="0" lang="en-US" sz="1800" spc="-1" strike="noStrike">
              <a:solidFill>
                <a:srgbClr val="000000"/>
              </a:solidFill>
              <a:latin typeface="Arial"/>
            </a:endParaRPr>
          </a:p>
        </p:txBody>
      </p:sp>
      <p:pic>
        <p:nvPicPr>
          <p:cNvPr id="223" name="" descr=""/>
          <p:cNvPicPr/>
          <p:nvPr/>
        </p:nvPicPr>
        <p:blipFill>
          <a:blip r:embed="rId1"/>
          <a:stretch/>
        </p:blipFill>
        <p:spPr>
          <a:xfrm>
            <a:off x="228600" y="609840"/>
            <a:ext cx="4113360" cy="1855440"/>
          </a:xfrm>
          <a:prstGeom prst="rect">
            <a:avLst/>
          </a:prstGeom>
          <a:ln w="0">
            <a:noFill/>
          </a:ln>
        </p:spPr>
      </p:pic>
      <p:pic>
        <p:nvPicPr>
          <p:cNvPr id="224" name="" descr=""/>
          <p:cNvPicPr/>
          <p:nvPr/>
        </p:nvPicPr>
        <p:blipFill>
          <a:blip r:embed="rId2"/>
          <a:stretch/>
        </p:blipFill>
        <p:spPr>
          <a:xfrm>
            <a:off x="228600" y="2514600"/>
            <a:ext cx="4113360" cy="2284560"/>
          </a:xfrm>
          <a:prstGeom prst="rect">
            <a:avLst/>
          </a:prstGeom>
          <a:ln w="0">
            <a:noFill/>
          </a:ln>
        </p:spPr>
      </p:pic>
      <p:pic>
        <p:nvPicPr>
          <p:cNvPr id="225" name="" descr=""/>
          <p:cNvPicPr/>
          <p:nvPr/>
        </p:nvPicPr>
        <p:blipFill>
          <a:blip r:embed="rId3"/>
          <a:stretch/>
        </p:blipFill>
        <p:spPr>
          <a:xfrm>
            <a:off x="4343400" y="609840"/>
            <a:ext cx="4570560" cy="34275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26" name="" descr=""/>
          <p:cNvPicPr/>
          <p:nvPr/>
        </p:nvPicPr>
        <p:blipFill>
          <a:blip r:embed="rId1"/>
          <a:stretch/>
        </p:blipFill>
        <p:spPr>
          <a:xfrm>
            <a:off x="0" y="685800"/>
            <a:ext cx="4799160" cy="1539720"/>
          </a:xfrm>
          <a:prstGeom prst="rect">
            <a:avLst/>
          </a:prstGeom>
          <a:ln w="0">
            <a:noFill/>
          </a:ln>
        </p:spPr>
      </p:pic>
      <p:sp>
        <p:nvSpPr>
          <p:cNvPr id="227" name="PlaceHolder 28"/>
          <p:cNvSpPr/>
          <p:nvPr/>
        </p:nvSpPr>
        <p:spPr>
          <a:xfrm>
            <a:off x="228600" y="22860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Results: Boxplot – RefSeq Identity - Table</a:t>
            </a:r>
            <a:endParaRPr b="0" lang="en-US" sz="1800" spc="-1" strike="noStrike">
              <a:solidFill>
                <a:srgbClr val="000000"/>
              </a:solidFill>
              <a:latin typeface="Arial"/>
            </a:endParaRPr>
          </a:p>
        </p:txBody>
      </p:sp>
      <p:pic>
        <p:nvPicPr>
          <p:cNvPr id="228" name="" descr=""/>
          <p:cNvPicPr/>
          <p:nvPr/>
        </p:nvPicPr>
        <p:blipFill>
          <a:blip r:embed="rId2"/>
          <a:stretch/>
        </p:blipFill>
        <p:spPr>
          <a:xfrm>
            <a:off x="0" y="2286000"/>
            <a:ext cx="4799160" cy="2513160"/>
          </a:xfrm>
          <a:prstGeom prst="rect">
            <a:avLst/>
          </a:prstGeom>
          <a:ln w="0">
            <a:noFill/>
          </a:ln>
        </p:spPr>
      </p:pic>
      <p:pic>
        <p:nvPicPr>
          <p:cNvPr id="229" name="" descr=""/>
          <p:cNvPicPr/>
          <p:nvPr/>
        </p:nvPicPr>
        <p:blipFill>
          <a:blip r:embed="rId3"/>
          <a:stretch/>
        </p:blipFill>
        <p:spPr>
          <a:xfrm>
            <a:off x="4800600" y="685800"/>
            <a:ext cx="4192560" cy="28306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6"/>
          <p:cNvSpPr/>
          <p:nvPr/>
        </p:nvSpPr>
        <p:spPr>
          <a:xfrm>
            <a:off x="686160" y="57312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Importance of Viral discovery - Pandemics</a:t>
            </a:r>
            <a:endParaRPr b="0" lang="en-US" sz="1800" spc="-1" strike="noStrike">
              <a:solidFill>
                <a:srgbClr val="000000"/>
              </a:solidFill>
              <a:latin typeface="Arial"/>
            </a:endParaRPr>
          </a:p>
        </p:txBody>
      </p:sp>
      <p:pic>
        <p:nvPicPr>
          <p:cNvPr id="64" name="" descr=""/>
          <p:cNvPicPr/>
          <p:nvPr/>
        </p:nvPicPr>
        <p:blipFill>
          <a:blip r:embed="rId1"/>
          <a:stretch/>
        </p:blipFill>
        <p:spPr>
          <a:xfrm>
            <a:off x="228600" y="1143000"/>
            <a:ext cx="8452080" cy="1833480"/>
          </a:xfrm>
          <a:prstGeom prst="rect">
            <a:avLst/>
          </a:prstGeom>
          <a:ln w="0">
            <a:noFill/>
          </a:ln>
        </p:spPr>
      </p:pic>
      <p:sp>
        <p:nvSpPr>
          <p:cNvPr id="65" name=""/>
          <p:cNvSpPr/>
          <p:nvPr/>
        </p:nvSpPr>
        <p:spPr>
          <a:xfrm>
            <a:off x="1371600" y="3429000"/>
            <a:ext cx="6625080" cy="910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pPr>
            <a:r>
              <a:rPr b="0" i="1" lang="en-US" sz="1400" spc="-1" strike="noStrike">
                <a:solidFill>
                  <a:srgbClr val="333333"/>
                </a:solidFill>
                <a:latin typeface="Ariel"/>
                <a:ea typeface="ヒラギノ角ゴ Pro W3"/>
              </a:rPr>
              <a:t>“</a:t>
            </a:r>
            <a:r>
              <a:rPr b="0" i="1" lang="en-US" sz="1400" spc="-1" strike="noStrike">
                <a:solidFill>
                  <a:srgbClr val="333333"/>
                </a:solidFill>
                <a:latin typeface="Ariel"/>
                <a:ea typeface="ヒラギノ角ゴ Pro W3"/>
              </a:rPr>
              <a:t>Earlier, large-scale epidemics spanning various continents were a twice or thrice a century phenomenon, but we have experienced 6 major pandemics </a:t>
            </a:r>
            <a:r>
              <a:rPr b="0" i="1" lang="en-US" sz="1400" spc="-1" strike="noStrike" u="sng">
                <a:solidFill>
                  <a:srgbClr val="333333"/>
                </a:solidFill>
                <a:uFillTx/>
                <a:latin typeface="Ariel"/>
                <a:ea typeface="ヒラギノ角ゴ Pro W3"/>
              </a:rPr>
              <a:t>in the last 20 years</a:t>
            </a:r>
            <a:r>
              <a:rPr b="0" i="1" lang="en-US" sz="1400" spc="-1" strike="noStrike">
                <a:solidFill>
                  <a:srgbClr val="333333"/>
                </a:solidFill>
                <a:latin typeface="Ariel"/>
                <a:ea typeface="ヒラギノ角ゴ Pro W3"/>
              </a:rPr>
              <a:t> itself.”</a:t>
            </a:r>
            <a:endParaRPr b="0" lang="en-US" sz="1400" spc="-1" strike="noStrike">
              <a:solidFill>
                <a:srgbClr val="000000"/>
              </a:solidFill>
              <a:latin typeface="Arial"/>
            </a:endParaRPr>
          </a:p>
        </p:txBody>
      </p:sp>
      <p:sp>
        <p:nvSpPr>
          <p:cNvPr id="66" name=""/>
          <p:cNvSpPr/>
          <p:nvPr/>
        </p:nvSpPr>
        <p:spPr>
          <a:xfrm>
            <a:off x="5029200" y="4148640"/>
            <a:ext cx="4110480" cy="647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solidFill>
                <a:srgbClr val="000000"/>
              </a:solidFill>
              <a:latin typeface="Arial"/>
            </a:endParaRPr>
          </a:p>
        </p:txBody>
      </p:sp>
      <p:sp>
        <p:nvSpPr>
          <p:cNvPr id="67" name=""/>
          <p:cNvSpPr/>
          <p:nvPr/>
        </p:nvSpPr>
        <p:spPr>
          <a:xfrm>
            <a:off x="6629400" y="1143000"/>
            <a:ext cx="2053080" cy="1595880"/>
          </a:xfrm>
          <a:prstGeom prst="rect">
            <a:avLst/>
          </a:prstGeom>
          <a:solidFill>
            <a:srgbClr val="ff4000">
              <a:alpha val="21000"/>
            </a:srgbClr>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a typeface="ヒラギノ角ゴ Pro W3"/>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7"/>
          <p:cNvSpPr/>
          <p:nvPr/>
        </p:nvSpPr>
        <p:spPr>
          <a:xfrm>
            <a:off x="686520" y="71136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Importance of Viral discovery - Virome</a:t>
            </a:r>
            <a:endParaRPr b="0" lang="en-US" sz="1800" spc="-1" strike="noStrike">
              <a:solidFill>
                <a:srgbClr val="000000"/>
              </a:solidFill>
              <a:latin typeface="Arial"/>
            </a:endParaRPr>
          </a:p>
        </p:txBody>
      </p:sp>
      <p:pic>
        <p:nvPicPr>
          <p:cNvPr id="69" name="" descr=""/>
          <p:cNvPicPr/>
          <p:nvPr/>
        </p:nvPicPr>
        <p:blipFill>
          <a:blip r:embed="rId1"/>
          <a:stretch/>
        </p:blipFill>
        <p:spPr>
          <a:xfrm>
            <a:off x="3657600" y="1371600"/>
            <a:ext cx="5308920" cy="3196080"/>
          </a:xfrm>
          <a:prstGeom prst="rect">
            <a:avLst/>
          </a:prstGeom>
          <a:ln w="0">
            <a:noFill/>
          </a:ln>
        </p:spPr>
      </p:pic>
      <p:sp>
        <p:nvSpPr>
          <p:cNvPr id="70" name=""/>
          <p:cNvSpPr/>
          <p:nvPr/>
        </p:nvSpPr>
        <p:spPr>
          <a:xfrm>
            <a:off x="685800" y="1371600"/>
            <a:ext cx="2510280" cy="22816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200" spc="-1" strike="noStrike">
                <a:solidFill>
                  <a:srgbClr val="000000"/>
                </a:solidFill>
                <a:latin typeface="Ariel"/>
                <a:ea typeface="ヒラギノ角ゴ Pro W3"/>
              </a:rPr>
              <a:t>approximately </a:t>
            </a:r>
            <a:r>
              <a:rPr b="1" lang="en-US" sz="1200" spc="-1" strike="noStrike">
                <a:solidFill>
                  <a:srgbClr val="800080"/>
                </a:solidFill>
                <a:latin typeface="Ariel"/>
                <a:ea typeface="ヒラギノ角ゴ Pro W3"/>
              </a:rPr>
              <a:t>10¹³</a:t>
            </a:r>
            <a:r>
              <a:rPr b="0" lang="en-US" sz="1200" spc="-1" strike="noStrike">
                <a:solidFill>
                  <a:srgbClr val="000000"/>
                </a:solidFill>
                <a:latin typeface="Ariel"/>
                <a:ea typeface="ヒラギノ角ゴ Pro W3"/>
              </a:rPr>
              <a:t> particles per human individual.</a:t>
            </a:r>
            <a:endParaRPr b="0" lang="en-US" sz="1200" spc="-1" strike="noStrike">
              <a:solidFill>
                <a:srgbClr val="000000"/>
              </a:solidFill>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200" spc="-1" strike="noStrike">
                <a:solidFill>
                  <a:srgbClr val="000000"/>
                </a:solidFill>
                <a:latin typeface="Ariel"/>
                <a:ea typeface="ヒラギノ角ゴ Pro W3"/>
              </a:rPr>
              <a:t>High heterogeneity across different body sites</a:t>
            </a:r>
            <a:endParaRPr b="0" lang="en-US" sz="1200" spc="-1" strike="noStrike">
              <a:solidFill>
                <a:srgbClr val="000000"/>
              </a:solidFill>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200" spc="-1" strike="noStrike">
                <a:solidFill>
                  <a:srgbClr val="000000"/>
                </a:solidFill>
                <a:latin typeface="Ariel"/>
                <a:ea typeface="ヒラギノ角ゴ Pro W3"/>
              </a:rPr>
              <a:t>Infecting our cells and cellular microorganisms.</a:t>
            </a:r>
            <a:endParaRPr b="0" lang="en-US" sz="1200" spc="-1" strike="noStrike">
              <a:solidFill>
                <a:srgbClr val="000000"/>
              </a:solidFill>
              <a:latin typeface="Arial"/>
            </a:endParaRPr>
          </a:p>
        </p:txBody>
      </p:sp>
      <p:sp>
        <p:nvSpPr>
          <p:cNvPr id="71" name=""/>
          <p:cNvSpPr/>
          <p:nvPr/>
        </p:nvSpPr>
        <p:spPr>
          <a:xfrm>
            <a:off x="228600" y="3429000"/>
            <a:ext cx="2967480" cy="93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200" spc="-1" strike="noStrike">
                <a:solidFill>
                  <a:srgbClr val="333333"/>
                </a:solidFill>
                <a:latin typeface="Arial"/>
                <a:ea typeface="ヒラギノ角ゴ Pro W3"/>
              </a:rPr>
              <a:t>“ </a:t>
            </a:r>
            <a:r>
              <a:rPr b="0" i="1" lang="en-US" sz="1200" spc="-1" strike="noStrike">
                <a:solidFill>
                  <a:srgbClr val="333333"/>
                </a:solidFill>
                <a:latin typeface="Arial"/>
                <a:ea typeface="ヒラギノ角ゴ Pro W3"/>
              </a:rPr>
              <a:t>Despite increasing focus, it remains the case that the majority of sequence data in a typical virome study remain unidentified, highlighting the extent of unexplored viral ‘dark matter’.”</a:t>
            </a:r>
            <a:endParaRPr b="0" lang="en-US" sz="1200" spc="-1" strike="noStrike">
              <a:solidFill>
                <a:srgbClr val="000000"/>
              </a:solidFill>
              <a:latin typeface="Arial"/>
            </a:endParaRPr>
          </a:p>
        </p:txBody>
      </p:sp>
      <p:sp>
        <p:nvSpPr>
          <p:cNvPr id="72" name=""/>
          <p:cNvSpPr/>
          <p:nvPr/>
        </p:nvSpPr>
        <p:spPr>
          <a:xfrm>
            <a:off x="6629400" y="457200"/>
            <a:ext cx="2281680" cy="788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8"/>
          <p:cNvSpPr/>
          <p:nvPr/>
        </p:nvSpPr>
        <p:spPr>
          <a:xfrm>
            <a:off x="457200" y="68580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Importance of Viral discovery – new model organisms</a:t>
            </a:r>
            <a:endParaRPr b="0" lang="en-US" sz="1800" spc="-1" strike="noStrike">
              <a:solidFill>
                <a:srgbClr val="000000"/>
              </a:solidFill>
              <a:latin typeface="Arial"/>
            </a:endParaRPr>
          </a:p>
        </p:txBody>
      </p:sp>
      <p:sp>
        <p:nvSpPr>
          <p:cNvPr id="74" name=""/>
          <p:cNvSpPr/>
          <p:nvPr/>
        </p:nvSpPr>
        <p:spPr>
          <a:xfrm>
            <a:off x="914400" y="1371600"/>
            <a:ext cx="6167880" cy="273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75" name="" descr=""/>
          <p:cNvPicPr/>
          <p:nvPr/>
        </p:nvPicPr>
        <p:blipFill>
          <a:blip r:embed="rId1"/>
          <a:stretch/>
        </p:blipFill>
        <p:spPr>
          <a:xfrm>
            <a:off x="1828800" y="2411640"/>
            <a:ext cx="1086840" cy="1015920"/>
          </a:xfrm>
          <a:prstGeom prst="rect">
            <a:avLst/>
          </a:prstGeom>
          <a:ln w="0">
            <a:noFill/>
          </a:ln>
        </p:spPr>
      </p:pic>
      <p:pic>
        <p:nvPicPr>
          <p:cNvPr id="76" name="" descr=""/>
          <p:cNvPicPr/>
          <p:nvPr/>
        </p:nvPicPr>
        <p:blipFill>
          <a:blip r:embed="rId2"/>
          <a:stretch/>
        </p:blipFill>
        <p:spPr>
          <a:xfrm>
            <a:off x="5898240" y="1143000"/>
            <a:ext cx="958320" cy="1196640"/>
          </a:xfrm>
          <a:prstGeom prst="rect">
            <a:avLst/>
          </a:prstGeom>
          <a:ln w="0">
            <a:noFill/>
          </a:ln>
        </p:spPr>
      </p:pic>
      <p:sp>
        <p:nvSpPr>
          <p:cNvPr id="77" name=""/>
          <p:cNvSpPr/>
          <p:nvPr/>
        </p:nvSpPr>
        <p:spPr>
          <a:xfrm>
            <a:off x="2917080" y="1828800"/>
            <a:ext cx="2796480" cy="912960"/>
          </a:xfrm>
          <a:custGeom>
            <a:avLst/>
            <a:gdLst>
              <a:gd name="textAreaLeft" fmla="*/ 0 w 2796480"/>
              <a:gd name="textAreaRight" fmla="*/ 2797920 w 2796480"/>
              <a:gd name="textAreaTop" fmla="*/ 0 h 912960"/>
              <a:gd name="textAreaBottom" fmla="*/ 914400 h 912960"/>
            </a:gdLst>
            <a:ahLst/>
            <a:rect l="textAreaLeft" t="textAreaTop" r="textAreaRight" b="textAreaBottom"/>
            <a:pathLst>
              <a:path fill="none" w="7772" h="2540">
                <a:moveTo>
                  <a:pt x="0" y="2540"/>
                </a:moveTo>
                <a:lnTo>
                  <a:pt x="7772" y="0"/>
                </a:lnTo>
              </a:path>
            </a:pathLst>
          </a:custGeom>
          <a:noFill/>
          <a:ln w="19080">
            <a:solidFill>
              <a:srgbClr val="000000"/>
            </a:solidFill>
            <a:round/>
            <a:tailEnd len="med" type="triangle" w="med"/>
          </a:ln>
        </p:spPr>
        <p:style>
          <a:lnRef idx="0"/>
          <a:fillRef idx="0"/>
          <a:effectRef idx="0"/>
          <a:fontRef idx="minor"/>
        </p:style>
        <p:txBody>
          <a:bodyPr lIns="99360" rIns="99360" tIns="54360" bIns="54360" anchor="ctr">
            <a:noAutofit/>
          </a:bodyPr>
          <a:p>
            <a:pPr>
              <a:lnSpc>
                <a:spcPct val="100000"/>
              </a:lnSpc>
            </a:pPr>
            <a:endParaRPr b="0" lang="en-US" sz="1800" spc="-1" strike="noStrike">
              <a:solidFill>
                <a:srgbClr val="000000"/>
              </a:solidFill>
              <a:latin typeface="Arial"/>
              <a:ea typeface="DejaVu Sans"/>
            </a:endParaRPr>
          </a:p>
        </p:txBody>
      </p:sp>
      <p:sp>
        <p:nvSpPr>
          <p:cNvPr id="78" name=""/>
          <p:cNvSpPr/>
          <p:nvPr/>
        </p:nvSpPr>
        <p:spPr>
          <a:xfrm>
            <a:off x="3886200" y="2057400"/>
            <a:ext cx="912960" cy="455760"/>
          </a:xfrm>
          <a:prstGeom prst="noSmoking">
            <a:avLst>
              <a:gd name="adj" fmla="val 12500"/>
            </a:avLst>
          </a:prstGeom>
          <a:solidFill>
            <a:srgbClr val="bf0041"/>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a typeface="DejaVu Sans"/>
            </a:endParaRPr>
          </a:p>
        </p:txBody>
      </p:sp>
      <p:sp>
        <p:nvSpPr>
          <p:cNvPr id="79" name=""/>
          <p:cNvSpPr/>
          <p:nvPr/>
        </p:nvSpPr>
        <p:spPr>
          <a:xfrm>
            <a:off x="0" y="3392640"/>
            <a:ext cx="3427560" cy="23209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pPr>
            <a:r>
              <a:rPr b="0" lang="en-US" sz="800" spc="-1" strike="noStrike">
                <a:solidFill>
                  <a:srgbClr val="000000"/>
                </a:solidFill>
                <a:latin typeface="Ariel"/>
                <a:ea typeface="DejaVu Sans"/>
              </a:rPr>
              <a:t>In 2017, approximately </a:t>
            </a:r>
            <a:r>
              <a:rPr b="1" lang="en-US" sz="800" spc="-1" strike="noStrike">
                <a:solidFill>
                  <a:srgbClr val="000000"/>
                </a:solidFill>
                <a:latin typeface="Ariel"/>
                <a:ea typeface="DejaVu Sans"/>
              </a:rPr>
              <a:t>71 million</a:t>
            </a:r>
            <a:r>
              <a:rPr b="0" lang="en-US" sz="800" spc="-1" strike="noStrike">
                <a:solidFill>
                  <a:srgbClr val="000000"/>
                </a:solidFill>
                <a:latin typeface="Ariel"/>
                <a:ea typeface="DejaVu Sans"/>
              </a:rPr>
              <a:t> people were infected with HCV </a:t>
            </a:r>
            <a:r>
              <a:rPr b="0" lang="en-US" sz="800" spc="-1" strike="noStrike">
                <a:solidFill>
                  <a:srgbClr val="666666"/>
                </a:solidFill>
                <a:latin typeface="Ariel"/>
                <a:ea typeface="DejaVu Sans"/>
              </a:rPr>
              <a:t>(WHO . Global Hepatitis Report 2017. WHO; Geneva, Switzerland: 2018.</a:t>
            </a:r>
            <a:r>
              <a:rPr b="0" lang="en-US" sz="800" spc="-1" strike="noStrike">
                <a:solidFill>
                  <a:srgbClr val="000000"/>
                </a:solidFill>
                <a:latin typeface="Ariel"/>
                <a:ea typeface="DejaVu Sans"/>
              </a:rPr>
              <a:t>).</a:t>
            </a:r>
            <a:endParaRPr b="0" lang="en-US" sz="800" spc="-1" strike="noStrike">
              <a:solidFill>
                <a:srgbClr val="000000"/>
              </a:solidFill>
              <a:latin typeface="Arial"/>
            </a:endParaRPr>
          </a:p>
          <a:p>
            <a:pPr>
              <a:lnSpc>
                <a:spcPct val="100000"/>
              </a:lnSpc>
              <a:spcBef>
                <a:spcPts val="907"/>
              </a:spcBef>
              <a:spcAft>
                <a:spcPts val="709"/>
              </a:spcAft>
            </a:pPr>
            <a:r>
              <a:rPr b="1" lang="en-US" sz="800" spc="-1" strike="noStrike">
                <a:solidFill>
                  <a:srgbClr val="000000"/>
                </a:solidFill>
                <a:latin typeface="Ariel"/>
                <a:ea typeface="DejaVu Sans"/>
              </a:rPr>
              <a:t>Liver fibrosis</a:t>
            </a:r>
            <a:r>
              <a:rPr b="0" lang="en-US" sz="800" spc="-1" strike="noStrike">
                <a:solidFill>
                  <a:srgbClr val="000000"/>
                </a:solidFill>
                <a:latin typeface="Ariel"/>
                <a:ea typeface="DejaVu Sans"/>
              </a:rPr>
              <a:t>: abnormal buildup of extracellular matrix proteins in the liver, often leading to liver failure and cirrhosis.</a:t>
            </a:r>
            <a:endParaRPr b="0" lang="en-US" sz="800" spc="-1" strike="noStrike">
              <a:solidFill>
                <a:srgbClr val="000000"/>
              </a:solidFill>
              <a:latin typeface="Arial"/>
            </a:endParaRPr>
          </a:p>
          <a:p>
            <a:pPr>
              <a:lnSpc>
                <a:spcPct val="100000"/>
              </a:lnSpc>
              <a:spcBef>
                <a:spcPts val="907"/>
              </a:spcBef>
              <a:spcAft>
                <a:spcPts val="709"/>
              </a:spcAft>
            </a:pP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a:p>
            <a:pPr>
              <a:lnSpc>
                <a:spcPct val="100000"/>
              </a:lnSpc>
            </a:pPr>
            <a:endParaRPr b="0" lang="en-US" sz="800" spc="-1" strike="noStrike">
              <a:solidFill>
                <a:srgbClr val="000000"/>
              </a:solidFill>
              <a:latin typeface="Arial"/>
            </a:endParaRPr>
          </a:p>
        </p:txBody>
      </p:sp>
      <p:pic>
        <p:nvPicPr>
          <p:cNvPr id="80" name="" descr=""/>
          <p:cNvPicPr/>
          <p:nvPr/>
        </p:nvPicPr>
        <p:blipFill>
          <a:blip r:embed="rId3"/>
          <a:stretch/>
        </p:blipFill>
        <p:spPr>
          <a:xfrm>
            <a:off x="6096240" y="2514600"/>
            <a:ext cx="760320" cy="1141560"/>
          </a:xfrm>
          <a:prstGeom prst="rect">
            <a:avLst/>
          </a:prstGeom>
          <a:ln w="0">
            <a:noFill/>
          </a:ln>
        </p:spPr>
      </p:pic>
      <p:sp>
        <p:nvSpPr>
          <p:cNvPr id="81" name=""/>
          <p:cNvSpPr/>
          <p:nvPr/>
        </p:nvSpPr>
        <p:spPr>
          <a:xfrm>
            <a:off x="2917080" y="2971800"/>
            <a:ext cx="3179160" cy="360"/>
          </a:xfrm>
          <a:prstGeom prst="line">
            <a:avLst/>
          </a:prstGeom>
          <a:ln w="19080">
            <a:solidFill>
              <a:srgbClr val="000000"/>
            </a:solidFill>
            <a:round/>
            <a:tailEnd len="med" type="triangle" w="med"/>
          </a:ln>
        </p:spPr>
        <p:style>
          <a:lnRef idx="0"/>
          <a:fillRef idx="0"/>
          <a:effectRef idx="0"/>
          <a:fontRef idx="minor"/>
        </p:style>
        <p:txBody>
          <a:bodyPr lIns="99360" rIns="99360" tIns="-54360" bIns="-54360" anchor="ctr">
            <a:noAutofit/>
          </a:bodyPr>
          <a:p>
            <a:pPr>
              <a:lnSpc>
                <a:spcPct val="100000"/>
              </a:lnSpc>
            </a:pPr>
            <a:endParaRPr b="0" lang="en-US" sz="1800" spc="-1" strike="noStrike">
              <a:solidFill>
                <a:srgbClr val="000000"/>
              </a:solidFill>
              <a:latin typeface="Arial"/>
              <a:ea typeface="DejaVu Sans"/>
            </a:endParaRPr>
          </a:p>
        </p:txBody>
      </p:sp>
      <p:sp>
        <p:nvSpPr>
          <p:cNvPr id="82" name=""/>
          <p:cNvSpPr/>
          <p:nvPr/>
        </p:nvSpPr>
        <p:spPr>
          <a:xfrm>
            <a:off x="7086600" y="2971800"/>
            <a:ext cx="1827360" cy="91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bf0041"/>
                </a:solidFill>
                <a:latin typeface="Ariel"/>
                <a:ea typeface="DejaVu Sans"/>
              </a:rPr>
              <a:t>Endangered!</a:t>
            </a:r>
            <a:endParaRPr b="0" lang="en-US" sz="1800" spc="-1" strike="noStrike">
              <a:solidFill>
                <a:srgbClr val="000000"/>
              </a:solidFill>
              <a:latin typeface="Arial"/>
            </a:endParaRPr>
          </a:p>
        </p:txBody>
      </p:sp>
      <p:sp>
        <p:nvSpPr>
          <p:cNvPr id="83" name=""/>
          <p:cNvSpPr/>
          <p:nvPr/>
        </p:nvSpPr>
        <p:spPr>
          <a:xfrm>
            <a:off x="2917080" y="3200400"/>
            <a:ext cx="2569320" cy="914400"/>
          </a:xfrm>
          <a:prstGeom prst="line">
            <a:avLst/>
          </a:prstGeom>
          <a:ln w="19080">
            <a:solidFill>
              <a:srgbClr val="000000"/>
            </a:solidFill>
            <a:round/>
            <a:tailEnd len="med" type="triangle" w="med"/>
          </a:ln>
        </p:spPr>
        <p:style>
          <a:lnRef idx="0"/>
          <a:fillRef idx="0"/>
          <a:effectRef idx="0"/>
          <a:fontRef idx="minor"/>
        </p:style>
        <p:txBody>
          <a:bodyPr lIns="99360" rIns="99360" tIns="54360" bIns="54360" anchor="ctr">
            <a:noAutofit/>
          </a:bodyPr>
          <a:p>
            <a:pPr>
              <a:lnSpc>
                <a:spcPct val="100000"/>
              </a:lnSpc>
            </a:pPr>
            <a:endParaRPr b="0" lang="en-US" sz="1800" spc="-1" strike="noStrike">
              <a:solidFill>
                <a:srgbClr val="000000"/>
              </a:solidFill>
              <a:latin typeface="Arial"/>
              <a:ea typeface="DejaVu Sans"/>
            </a:endParaRPr>
          </a:p>
        </p:txBody>
      </p:sp>
      <p:sp>
        <p:nvSpPr>
          <p:cNvPr id="84" name=""/>
          <p:cNvSpPr/>
          <p:nvPr/>
        </p:nvSpPr>
        <p:spPr>
          <a:xfrm>
            <a:off x="5486400" y="4111920"/>
            <a:ext cx="1141560" cy="4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GBV-B</a:t>
            </a:r>
            <a:endParaRPr b="0" lang="en-US" sz="1800" spc="-1" strike="noStrike">
              <a:solidFill>
                <a:srgbClr val="000000"/>
              </a:solidFill>
              <a:latin typeface="Arial"/>
            </a:endParaRPr>
          </a:p>
        </p:txBody>
      </p:sp>
      <p:pic>
        <p:nvPicPr>
          <p:cNvPr id="85" name="" descr=""/>
          <p:cNvPicPr/>
          <p:nvPr/>
        </p:nvPicPr>
        <p:blipFill>
          <a:blip r:embed="rId4"/>
          <a:stretch/>
        </p:blipFill>
        <p:spPr>
          <a:xfrm>
            <a:off x="6400800" y="3886200"/>
            <a:ext cx="912960" cy="912960"/>
          </a:xfrm>
          <a:prstGeom prst="rect">
            <a:avLst/>
          </a:prstGeom>
          <a:ln w="0">
            <a:noFill/>
          </a:ln>
        </p:spPr>
      </p:pic>
      <p:sp>
        <p:nvSpPr>
          <p:cNvPr id="86" name=""/>
          <p:cNvSpPr/>
          <p:nvPr/>
        </p:nvSpPr>
        <p:spPr>
          <a:xfrm>
            <a:off x="7315200" y="4114800"/>
            <a:ext cx="684360" cy="4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bf0041"/>
                </a:solidFill>
                <a:latin typeface="Arial"/>
                <a:ea typeface="DejaVu Sans"/>
              </a:rPr>
              <a:t>?</a:t>
            </a:r>
            <a:endParaRPr b="0" lang="en-US" sz="1800" spc="-1" strike="noStrike">
              <a:solidFill>
                <a:srgbClr val="000000"/>
              </a:solidFill>
              <a:latin typeface="Arial"/>
            </a:endParaRPr>
          </a:p>
        </p:txBody>
      </p:sp>
      <p:sp>
        <p:nvSpPr>
          <p:cNvPr id="87" name=""/>
          <p:cNvSpPr/>
          <p:nvPr/>
        </p:nvSpPr>
        <p:spPr>
          <a:xfrm rot="975600">
            <a:off x="3885480" y="3427560"/>
            <a:ext cx="1141560" cy="4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158466"/>
                </a:solidFill>
                <a:latin typeface="Arial"/>
                <a:ea typeface="DejaVu Sans"/>
              </a:rPr>
              <a:t>Surrogate</a:t>
            </a:r>
            <a:endParaRPr b="0" lang="en-US" sz="1400" spc="-1" strike="noStrike">
              <a:solidFill>
                <a:srgbClr val="000000"/>
              </a:solidFill>
              <a:latin typeface="Arial"/>
            </a:endParaRPr>
          </a:p>
        </p:txBody>
      </p:sp>
      <p:sp>
        <p:nvSpPr>
          <p:cNvPr id="88" name=""/>
          <p:cNvSpPr/>
          <p:nvPr/>
        </p:nvSpPr>
        <p:spPr>
          <a:xfrm>
            <a:off x="914400" y="4911480"/>
            <a:ext cx="1370160" cy="230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pc="-1" strike="noStrike">
                <a:solidFill>
                  <a:srgbClr val="ffffff"/>
                </a:solidFill>
                <a:latin typeface="Arial"/>
                <a:ea typeface="DejaVu Sans"/>
              </a:rPr>
              <a:t>Drexler et al., 2013</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9"/>
          <p:cNvSpPr/>
          <p:nvPr/>
        </p:nvSpPr>
        <p:spPr>
          <a:xfrm>
            <a:off x="459000" y="68580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History of viral discovery</a:t>
            </a:r>
            <a:endParaRPr b="0" lang="en-US" sz="1800" spc="-1" strike="noStrike">
              <a:solidFill>
                <a:srgbClr val="000000"/>
              </a:solidFill>
              <a:latin typeface="Arial"/>
            </a:endParaRPr>
          </a:p>
        </p:txBody>
      </p:sp>
      <p:sp>
        <p:nvSpPr>
          <p:cNvPr id="90" name=""/>
          <p:cNvSpPr/>
          <p:nvPr/>
        </p:nvSpPr>
        <p:spPr>
          <a:xfrm>
            <a:off x="457200" y="4572000"/>
            <a:ext cx="3196080" cy="1109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200" spc="-1" strike="noStrike">
                <a:solidFill>
                  <a:srgbClr val="333333"/>
                </a:solidFill>
                <a:latin typeface="Arial"/>
                <a:ea typeface="ヒラギノ角ゴ Pro W3"/>
              </a:rPr>
              <a:t>Image taken from Prof. Dr. Chris Lauber.</a:t>
            </a:r>
            <a:endParaRPr b="0" lang="en-US" sz="1200" spc="-1" strike="noStrike">
              <a:solidFill>
                <a:srgbClr val="000000"/>
              </a:solidFill>
              <a:latin typeface="Arial"/>
            </a:endParaRPr>
          </a:p>
        </p:txBody>
      </p:sp>
      <p:pic>
        <p:nvPicPr>
          <p:cNvPr id="91" name="" descr=""/>
          <p:cNvPicPr/>
          <p:nvPr/>
        </p:nvPicPr>
        <p:blipFill>
          <a:blip r:embed="rId1"/>
          <a:stretch/>
        </p:blipFill>
        <p:spPr>
          <a:xfrm>
            <a:off x="360" y="1042200"/>
            <a:ext cx="8912160" cy="3526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0"/>
          <p:cNvSpPr/>
          <p:nvPr/>
        </p:nvSpPr>
        <p:spPr>
          <a:xfrm>
            <a:off x="459360" y="824040"/>
            <a:ext cx="7766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Summary and Goals</a:t>
            </a:r>
            <a:endParaRPr b="0" lang="en-US" sz="1800" spc="-1" strike="noStrike">
              <a:solidFill>
                <a:srgbClr val="000000"/>
              </a:solidFill>
              <a:latin typeface="Arial"/>
            </a:endParaRPr>
          </a:p>
        </p:txBody>
      </p:sp>
      <p:sp>
        <p:nvSpPr>
          <p:cNvPr id="93" name=""/>
          <p:cNvSpPr/>
          <p:nvPr/>
        </p:nvSpPr>
        <p:spPr>
          <a:xfrm>
            <a:off x="457200" y="1371600"/>
            <a:ext cx="6625080" cy="2281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ea typeface="ヒラギノ角ゴ Pro W3"/>
              </a:rPr>
              <a:t>Importance of viral discovery</a:t>
            </a: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Identification of Novel Viruses During Outbreaks.</a:t>
            </a:r>
            <a:endParaRPr b="0" lang="en-US" sz="1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Better Understanding of the Virome.</a:t>
            </a:r>
            <a:endParaRPr b="0" lang="en-US" sz="1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Exploring Novel Model Organisms for Studying Human Viral Infections.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i="1" lang="en-US" sz="1400" spc="-1" strike="noStrike">
                <a:solidFill>
                  <a:srgbClr val="000000"/>
                </a:solidFill>
                <a:latin typeface="Arial"/>
                <a:ea typeface="ヒラギノ角ゴ Pro W3"/>
              </a:rPr>
              <a:t>New data-driven viral discovery is complementary to wet lab experiments, utilizing publicly available data.</a:t>
            </a:r>
            <a:endParaRPr b="0" lang="en-US" sz="14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94" name=""/>
          <p:cNvSpPr/>
          <p:nvPr/>
        </p:nvSpPr>
        <p:spPr>
          <a:xfrm>
            <a:off x="457200" y="3657600"/>
            <a:ext cx="7539480" cy="119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bf0041"/>
                </a:solidFill>
                <a:latin typeface="Arial"/>
                <a:ea typeface="ヒラギノ角ゴ Pro W3"/>
              </a:rPr>
              <a:t>Goals:</a:t>
            </a: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reproduce old results.</a:t>
            </a:r>
            <a:endParaRPr b="0" lang="en-US" sz="1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Utilize VirusHunterGatherer on the Taubert Dataset to analyze and characterize the virome.</a:t>
            </a:r>
            <a:endParaRPr b="0" lang="en-US" sz="14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790920" y="1843920"/>
            <a:ext cx="7555680" cy="62100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4400" spc="-1" strike="noStrike">
                <a:solidFill>
                  <a:srgbClr val="000000"/>
                </a:solidFill>
                <a:latin typeface="Arial"/>
              </a:rPr>
              <a:t>Methods and Material used</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490</TotalTime>
  <Application>LibreOffice/24.2.3.2$Linux_X86_64 LibreOffice_project/420$Build-2</Application>
  <AppVersion>15.0000</AppVersion>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2024-06-05T23:01:25Z</dcterms:modified>
  <cp:revision>173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(16:9)</vt:lpwstr>
  </property>
  <property fmtid="{D5CDD505-2E9C-101B-9397-08002B2CF9AE}" pid="3" name="Slides">
    <vt:r8>5</vt:r8>
  </property>
</Properties>
</file>